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6" r:id="rId5"/>
    <p:sldMasterId id="2147483706" r:id="rId6"/>
  </p:sldMasterIdLst>
  <p:notesMasterIdLst>
    <p:notesMasterId r:id="rId39"/>
  </p:notesMasterIdLst>
  <p:handoutMasterIdLst>
    <p:handoutMasterId r:id="rId40"/>
  </p:handoutMasterIdLst>
  <p:sldIdLst>
    <p:sldId id="354" r:id="rId7"/>
    <p:sldId id="407" r:id="rId8"/>
    <p:sldId id="456" r:id="rId9"/>
    <p:sldId id="459" r:id="rId10"/>
    <p:sldId id="833" r:id="rId11"/>
    <p:sldId id="860" r:id="rId12"/>
    <p:sldId id="838" r:id="rId13"/>
    <p:sldId id="861" r:id="rId14"/>
    <p:sldId id="839" r:id="rId15"/>
    <p:sldId id="862" r:id="rId16"/>
    <p:sldId id="834" r:id="rId17"/>
    <p:sldId id="840" r:id="rId18"/>
    <p:sldId id="835" r:id="rId19"/>
    <p:sldId id="849" r:id="rId20"/>
    <p:sldId id="850" r:id="rId21"/>
    <p:sldId id="855" r:id="rId22"/>
    <p:sldId id="836" r:id="rId23"/>
    <p:sldId id="837" r:id="rId24"/>
    <p:sldId id="842" r:id="rId25"/>
    <p:sldId id="841" r:id="rId26"/>
    <p:sldId id="857" r:id="rId27"/>
    <p:sldId id="844" r:id="rId28"/>
    <p:sldId id="843" r:id="rId29"/>
    <p:sldId id="851" r:id="rId30"/>
    <p:sldId id="845" r:id="rId31"/>
    <p:sldId id="846" r:id="rId32"/>
    <p:sldId id="847" r:id="rId33"/>
    <p:sldId id="852" r:id="rId34"/>
    <p:sldId id="853" r:id="rId35"/>
    <p:sldId id="854" r:id="rId36"/>
    <p:sldId id="858" r:id="rId37"/>
    <p:sldId id="856" r:id="rId38"/>
  </p:sldIdLst>
  <p:sldSz cx="20318413" cy="1143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AD5E1"/>
    <a:srgbClr val="619E17"/>
    <a:srgbClr val="E98676"/>
    <a:srgbClr val="79003C"/>
    <a:srgbClr val="C9F2D2"/>
    <a:srgbClr val="0F0F0F"/>
    <a:srgbClr val="B20000"/>
    <a:srgbClr val="DE0000"/>
    <a:srgbClr val="DB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2" autoAdjust="0"/>
    <p:restoredTop sz="89640" autoAdjust="0"/>
  </p:normalViewPr>
  <p:slideViewPr>
    <p:cSldViewPr snapToGrid="0">
      <p:cViewPr varScale="1">
        <p:scale>
          <a:sx n="99" d="100"/>
          <a:sy n="99" d="100"/>
        </p:scale>
        <p:origin x="184" y="424"/>
      </p:cViewPr>
      <p:guideLst/>
    </p:cSldViewPr>
  </p:slideViewPr>
  <p:outlineViewPr>
    <p:cViewPr>
      <p:scale>
        <a:sx n="33" d="100"/>
        <a:sy n="33" d="100"/>
      </p:scale>
      <p:origin x="0" y="-465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0DA959-37E2-B159-B57E-1B012B4102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8F0FA-E5FA-CCCF-F4EF-570FF78969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1241E-95D8-EC4C-8EC7-76F38C602C68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F15B2-5D17-F689-1A9C-3BFDEA47A0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2D73E-1B3A-6498-7C9F-A873D37A66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90235-31B2-E542-BF3E-31322265E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63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ABD9C-0A3D-664C-AB0E-EE362BB8958A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8D1B7-6E89-354E-B8CD-65073F1E3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419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761924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523848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2285771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3047695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3809619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543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467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39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E316A-F1B1-1CA2-189E-35F212864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3FFEC-B9D0-401F-3C4A-B9C7276C7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DED7D-911E-2AA0-F9CD-5FEAE631F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76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273FD-EF6E-82F5-DE60-0B5A0F88D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1B2E36A7-03B5-F86B-C994-7B10ABB10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6EDD70A6-FD00-0A52-0A42-86593730FE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E336A3FC-9332-3963-5CE6-DC5B3719BF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93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81725-A69D-D5D2-C53E-7E134041B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EF41F4EE-482A-D91A-404E-C8B8E0433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1DDD3A4-28AD-B4CB-1739-83B0E0C827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7449432F-E119-BA38-2292-6384E96BE2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99295-F91C-9BBC-6322-4B6BFB307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C6118B6B-C52C-DB12-F9E8-F49BFED7FB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3BCD3B18-D4B7-A090-D61E-11FD6E59D9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0306B9AE-46B9-02E3-89E9-4AE676BCD4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991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D278-40D0-B4DA-BD92-872C4F1D7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B39D306B-97CA-9D44-B721-D473795448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9E6FF850-37BC-D807-CB7F-4F74E216E0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5C63B31-301C-C4C0-69DF-65CDED57B7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87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90B51-13B6-9893-BD90-2F29F8A8B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65207B40-89D7-1E39-0AFB-4C5CDD5A75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AC6D1FF8-6404-C37B-2F6D-8637780AEF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6DE3022-B314-E947-AB0B-886C63957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38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85A6E-80CE-8932-756D-F49FDB1C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B106992D-B3E8-543B-D4C6-06D773A056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3E9ECAD-99CF-7BE1-9555-0F5C17F13A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84CB3AE-DA96-B41F-D726-0AC06BAEB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480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10F2F-EE72-052B-4D8D-3CAE489E1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96664AD8-6297-FBC4-BA15-5FB9FA889D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D943115-6BA7-7A3C-1FE5-E3788463C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B8DA88B-F13A-A95D-F06E-E54FF29AC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80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C142-485A-ADE2-9878-3F78DFDC3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53FD87D0-FA24-EAC5-3376-44CED5CE2B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2DC1968-B564-48EE-4CB2-4BEC78F6A2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7259662C-4944-C416-F087-A3A262CBE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58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E123C-3789-48B7-828E-AE3B57A2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C17D8912-0C8E-8936-3132-76A378B81A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CF246E09-CE6F-F225-5662-E7940B87A1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88B261D8-E7BC-1E46-6A41-D0713B65A7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0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47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0B527-CC50-E19A-F6D2-93A33562C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5E0E4284-2766-8AC3-5CC9-88E646998A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D8F1D42-9052-004D-1F44-6F6E8AB9B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236818C2-D89E-C327-E6EC-EB56B829B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7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7E783-93DF-83D4-C0B2-8CD73370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5AE26B93-65E9-DFA2-4982-D9B812172D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6723296C-1AE3-3E9F-8BF8-15FECADC1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02D81EE-4E3A-D59D-9A9D-45F84BC22F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0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5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C9C1-0175-7BB0-E623-F5C9361D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E10529E-E785-37E9-1F79-84CF709114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B6C5A0-F396-B730-EF5A-7151C68871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92804A9B-DFE3-4885-65B9-A6357F882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89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F1063-332F-A478-D25A-3D6264AD7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CC20C653-118D-A022-5849-BD14D7157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8C22471-C0F0-D8FD-D252-C4B016556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A5D897C-12D9-FF5F-7ABC-4E9289570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49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EF9C9-33F8-1C35-A0E4-6FD2E35D4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6EDF7D2D-87D9-2D43-14F6-2379E9D440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44FD3DBB-60A6-483C-74B2-E3FE86537A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1E84DFE7-5919-E34B-D5E7-8AF4462DA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07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E7343-72BF-3212-0060-DEE709A7B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D33CFFF9-6630-B63A-B311-AA56DDD313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27F4A10A-8727-5A70-3D65-C863177C54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61360975-70E8-719D-4247-8707721A4C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7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 - Whit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0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1"/>
            <a:ext cx="10160000" cy="94487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5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0"/>
            <a:ext cx="10160000" cy="103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4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200" y="2044800"/>
            <a:ext cx="19443600" cy="366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00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0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7203600" cy="14724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257828"/>
            <a:ext cx="857056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535200"/>
            <a:ext cx="7203600" cy="5914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0563" y="0"/>
            <a:ext cx="1174785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4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8 - 2 Line Title w/ Copy and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1F801B-42A4-D1DC-A330-C73B427D2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20349275" cy="944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184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1840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18400" y="3535200"/>
            <a:ext cx="7203600" cy="53712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74785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7920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4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318413" cy="9448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57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 -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0E6DC-510A-EBC0-7914-5C71A187FBCA}"/>
              </a:ext>
            </a:extLst>
          </p:cNvPr>
          <p:cNvSpPr/>
          <p:nvPr userDrawn="1"/>
        </p:nvSpPr>
        <p:spPr>
          <a:xfrm>
            <a:off x="0" y="0"/>
            <a:ext cx="20349275" cy="9513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171CFEA-ADB1-7172-2C62-962AE5CDA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199" y="3908412"/>
            <a:ext cx="3639227" cy="4077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endParaRPr lang="en-US"/>
          </a:p>
        </p:txBody>
      </p:sp>
      <p:pic>
        <p:nvPicPr>
          <p:cNvPr id="7" name="Graphic 6" descr="McMaster Logo">
            <a:extLst>
              <a:ext uri="{FF2B5EF4-FFF2-40B4-BE49-F238E27FC236}">
                <a16:creationId xmlns:a16="http://schemas.microsoft.com/office/drawing/2014/main" id="{BC6B77CC-80A6-A4BE-B798-980684DAA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00" y="1990874"/>
            <a:ext cx="2683078" cy="14134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5AFAE97-2643-BCF4-8E70-DEE90AE46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3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39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 - White Border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64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Brighter World Logo">
            <a:extLst>
              <a:ext uri="{FF2B5EF4-FFF2-40B4-BE49-F238E27FC236}">
                <a16:creationId xmlns:a16="http://schemas.microsoft.com/office/drawing/2014/main" id="{6088992C-5070-6F90-0520-CEBA8C9E48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917" y="5959405"/>
            <a:ext cx="1090083" cy="7396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4776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1940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4868458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1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b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26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c - Research Toolk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11430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7" name="Picture 23" descr="McMaster Brighter World Logo">
            <a:extLst>
              <a:ext uri="{FF2B5EF4-FFF2-40B4-BE49-F238E27FC236}">
                <a16:creationId xmlns:a16="http://schemas.microsoft.com/office/drawing/2014/main" id="{B886DC2B-3B2A-B4AF-7BE5-DAE93C15A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82503" y="8319738"/>
            <a:ext cx="4951820" cy="15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6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 - Ac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E1B7CD-0550-9778-6253-DE4A8D2ED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1" t="15144" r="8891" b="1540"/>
          <a:stretch/>
        </p:blipFill>
        <p:spPr>
          <a:xfrm>
            <a:off x="-1" y="0"/>
            <a:ext cx="20318414" cy="953135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A7BB90D-A41D-6932-4520-14D86810EE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2748271"/>
            <a:ext cx="6117336" cy="53766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Rectangle highlight</a:t>
            </a:r>
            <a:endParaRPr lang="en-C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23405D-EFFB-E3F3-AC3A-44BA675100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50" y="6037263"/>
            <a:ext cx="4810502" cy="1712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Subtitle here</a:t>
            </a:r>
            <a:endParaRPr lang="en-CA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6023E83-F8BF-D356-50B1-5B29104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091543"/>
            <a:ext cx="4810501" cy="2570952"/>
          </a:xfrm>
          <a:prstGeom prst="rect">
            <a:avLst/>
          </a:prstGeom>
        </p:spPr>
        <p:txBody>
          <a:bodyPr anchor="b"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0347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4 - Proud to 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574" y="2584175"/>
            <a:ext cx="8583613" cy="58550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  <a:defRPr sz="2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r>
              <a:rPr lang="en-US" sz="3200"/>
              <a:t>Top 40 in the world for Global Impact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Ranked among the top</a:t>
            </a:r>
            <a:r>
              <a:rPr lang="en-US" sz="3200" baseline="30000"/>
              <a:t>‡</a:t>
            </a:r>
            <a:r>
              <a:rPr lang="en-US" sz="3200"/>
              <a:t> 100 universities</a:t>
            </a:r>
          </a:p>
          <a:p>
            <a:r>
              <a:rPr lang="en-US" sz="3200"/>
              <a:t>1st in North America for SDG 3 Good Health and Well-Being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Top 40 in the world for Clinical and Health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One of Canada's most research-intensive universities</a:t>
            </a:r>
            <a:r>
              <a:rPr lang="en-US" sz="3200" baseline="30000"/>
              <a:t>†</a:t>
            </a:r>
            <a:endParaRPr lang="en-US" sz="3200"/>
          </a:p>
          <a:p>
            <a:r>
              <a:rPr lang="en-US" sz="3200"/>
              <a:t>1st in the world for industry impact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1st in Canada and 75th in the world for Research Quality</a:t>
            </a:r>
            <a:r>
              <a:rPr lang="en-US" sz="3200" baseline="30000"/>
              <a:t>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154B38-5333-5F65-5C42-90405DD17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731" y="2700077"/>
            <a:ext cx="302535" cy="380498"/>
            <a:chOff x="2798862" y="7372220"/>
            <a:chExt cx="800273" cy="10065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AD7E24-1C23-EC62-E657-C4A09338A9E5}"/>
                </a:ext>
              </a:extLst>
            </p:cNvPr>
            <p:cNvGrpSpPr/>
            <p:nvPr/>
          </p:nvGrpSpPr>
          <p:grpSpPr>
            <a:xfrm>
              <a:off x="2935855" y="7385477"/>
              <a:ext cx="662406" cy="668507"/>
              <a:chOff x="2935855" y="7385477"/>
              <a:chExt cx="662406" cy="668507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3509ACE-1B6A-84E5-E179-D715B1E32F7E}"/>
                  </a:ext>
                </a:extLst>
              </p:cNvPr>
              <p:cNvSpPr/>
              <p:nvPr/>
            </p:nvSpPr>
            <p:spPr>
              <a:xfrm>
                <a:off x="2935855" y="7390715"/>
                <a:ext cx="259670" cy="260668"/>
              </a:xfrm>
              <a:custGeom>
                <a:avLst/>
                <a:gdLst>
                  <a:gd name="connsiteX0" fmla="*/ 97269 w 259670"/>
                  <a:gd name="connsiteY0" fmla="*/ 260668 h 260668"/>
                  <a:gd name="connsiteX1" fmla="*/ 10190 w 259670"/>
                  <a:gd name="connsiteY1" fmla="*/ 235031 h 260668"/>
                  <a:gd name="connsiteX2" fmla="*/ 3564 w 259670"/>
                  <a:gd name="connsiteY2" fmla="*/ 205595 h 260668"/>
                  <a:gd name="connsiteX3" fmla="*/ 32906 w 259670"/>
                  <a:gd name="connsiteY3" fmla="*/ 198948 h 260668"/>
                  <a:gd name="connsiteX4" fmla="*/ 181508 w 259670"/>
                  <a:gd name="connsiteY4" fmla="*/ 181857 h 260668"/>
                  <a:gd name="connsiteX5" fmla="*/ 198545 w 259670"/>
                  <a:gd name="connsiteY5" fmla="*/ 32780 h 260668"/>
                  <a:gd name="connsiteX6" fmla="*/ 205171 w 259670"/>
                  <a:gd name="connsiteY6" fmla="*/ 3345 h 260668"/>
                  <a:gd name="connsiteX7" fmla="*/ 234512 w 259670"/>
                  <a:gd name="connsiteY7" fmla="*/ 9991 h 260668"/>
                  <a:gd name="connsiteX8" fmla="*/ 211796 w 259670"/>
                  <a:gd name="connsiteY8" fmla="*/ 212242 h 260668"/>
                  <a:gd name="connsiteX9" fmla="*/ 97269 w 259670"/>
                  <a:gd name="connsiteY9" fmla="*/ 260668 h 26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670" h="260668">
                    <a:moveTo>
                      <a:pt x="97269" y="260668"/>
                    </a:moveTo>
                    <a:cubicBezTo>
                      <a:pt x="66980" y="260668"/>
                      <a:pt x="37639" y="252122"/>
                      <a:pt x="10190" y="235031"/>
                    </a:cubicBezTo>
                    <a:cubicBezTo>
                      <a:pt x="-222" y="228384"/>
                      <a:pt x="-3061" y="215091"/>
                      <a:pt x="3564" y="205595"/>
                    </a:cubicBezTo>
                    <a:cubicBezTo>
                      <a:pt x="10190" y="195150"/>
                      <a:pt x="23441" y="192302"/>
                      <a:pt x="32906" y="198948"/>
                    </a:cubicBezTo>
                    <a:cubicBezTo>
                      <a:pt x="80231" y="229334"/>
                      <a:pt x="141755" y="221737"/>
                      <a:pt x="181508" y="181857"/>
                    </a:cubicBezTo>
                    <a:cubicBezTo>
                      <a:pt x="221261" y="141977"/>
                      <a:pt x="227887" y="80257"/>
                      <a:pt x="198545" y="32780"/>
                    </a:cubicBezTo>
                    <a:cubicBezTo>
                      <a:pt x="191920" y="22335"/>
                      <a:pt x="195706" y="9042"/>
                      <a:pt x="205171" y="3345"/>
                    </a:cubicBezTo>
                    <a:cubicBezTo>
                      <a:pt x="215582" y="-3302"/>
                      <a:pt x="228833" y="496"/>
                      <a:pt x="234512" y="9991"/>
                    </a:cubicBezTo>
                    <a:cubicBezTo>
                      <a:pt x="275212" y="74560"/>
                      <a:pt x="265747" y="158119"/>
                      <a:pt x="211796" y="212242"/>
                    </a:cubicBezTo>
                    <a:cubicBezTo>
                      <a:pt x="180561" y="243577"/>
                      <a:pt x="139862" y="260668"/>
                      <a:pt x="97269" y="260668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2B80284B-C348-B1AF-7CEB-18AC4A756C78}"/>
                  </a:ext>
                </a:extLst>
              </p:cNvPr>
              <p:cNvSpPr/>
              <p:nvPr/>
            </p:nvSpPr>
            <p:spPr>
              <a:xfrm>
                <a:off x="2951960" y="7741588"/>
                <a:ext cx="331678" cy="312396"/>
              </a:xfrm>
              <a:custGeom>
                <a:avLst/>
                <a:gdLst>
                  <a:gd name="connsiteX0" fmla="*/ 296967 w 331678"/>
                  <a:gd name="connsiteY0" fmla="*/ 312396 h 312396"/>
                  <a:gd name="connsiteX1" fmla="*/ 291288 w 331678"/>
                  <a:gd name="connsiteY1" fmla="*/ 311447 h 312396"/>
                  <a:gd name="connsiteX2" fmla="*/ 277091 w 331678"/>
                  <a:gd name="connsiteY2" fmla="*/ 284860 h 312396"/>
                  <a:gd name="connsiteX3" fmla="*/ 285609 w 331678"/>
                  <a:gd name="connsiteY3" fmla="*/ 256374 h 312396"/>
                  <a:gd name="connsiteX4" fmla="*/ 278984 w 331678"/>
                  <a:gd name="connsiteY4" fmla="*/ 206998 h 312396"/>
                  <a:gd name="connsiteX5" fmla="*/ 237337 w 331678"/>
                  <a:gd name="connsiteY5" fmla="*/ 179462 h 312396"/>
                  <a:gd name="connsiteX6" fmla="*/ 170135 w 331678"/>
                  <a:gd name="connsiteY6" fmla="*/ 86407 h 312396"/>
                  <a:gd name="connsiteX7" fmla="*/ 159723 w 331678"/>
                  <a:gd name="connsiteY7" fmla="*/ 54123 h 312396"/>
                  <a:gd name="connsiteX8" fmla="*/ 106719 w 331678"/>
                  <a:gd name="connsiteY8" fmla="*/ 54123 h 312396"/>
                  <a:gd name="connsiteX9" fmla="*/ 36677 w 331678"/>
                  <a:gd name="connsiteY9" fmla="*/ 124389 h 312396"/>
                  <a:gd name="connsiteX10" fmla="*/ 6389 w 331678"/>
                  <a:gd name="connsiteY10" fmla="*/ 124389 h 312396"/>
                  <a:gd name="connsiteX11" fmla="*/ 6389 w 331678"/>
                  <a:gd name="connsiteY11" fmla="*/ 94004 h 312396"/>
                  <a:gd name="connsiteX12" fmla="*/ 76431 w 331678"/>
                  <a:gd name="connsiteY12" fmla="*/ 23738 h 312396"/>
                  <a:gd name="connsiteX13" fmla="*/ 133221 w 331678"/>
                  <a:gd name="connsiteY13" fmla="*/ 0 h 312396"/>
                  <a:gd name="connsiteX14" fmla="*/ 190012 w 331678"/>
                  <a:gd name="connsiteY14" fmla="*/ 23738 h 312396"/>
                  <a:gd name="connsiteX15" fmla="*/ 212728 w 331678"/>
                  <a:gd name="connsiteY15" fmla="*/ 92105 h 312396"/>
                  <a:gd name="connsiteX16" fmla="*/ 244909 w 331678"/>
                  <a:gd name="connsiteY16" fmla="*/ 135783 h 312396"/>
                  <a:gd name="connsiteX17" fmla="*/ 315898 w 331678"/>
                  <a:gd name="connsiteY17" fmla="*/ 183260 h 312396"/>
                  <a:gd name="connsiteX18" fmla="*/ 327256 w 331678"/>
                  <a:gd name="connsiteY18" fmla="*/ 268718 h 312396"/>
                  <a:gd name="connsiteX19" fmla="*/ 318737 w 331678"/>
                  <a:gd name="connsiteY19" fmla="*/ 297204 h 312396"/>
                  <a:gd name="connsiteX20" fmla="*/ 296967 w 331678"/>
                  <a:gd name="connsiteY20" fmla="*/ 312396 h 31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1678" h="312396">
                    <a:moveTo>
                      <a:pt x="296967" y="312396"/>
                    </a:moveTo>
                    <a:cubicBezTo>
                      <a:pt x="295074" y="312396"/>
                      <a:pt x="293181" y="312396"/>
                      <a:pt x="291288" y="311447"/>
                    </a:cubicBezTo>
                    <a:cubicBezTo>
                      <a:pt x="279930" y="307649"/>
                      <a:pt x="273305" y="296254"/>
                      <a:pt x="277091" y="284860"/>
                    </a:cubicBezTo>
                    <a:lnTo>
                      <a:pt x="285609" y="256374"/>
                    </a:lnTo>
                    <a:cubicBezTo>
                      <a:pt x="290342" y="239282"/>
                      <a:pt x="288449" y="221241"/>
                      <a:pt x="278984" y="206998"/>
                    </a:cubicBezTo>
                    <a:cubicBezTo>
                      <a:pt x="269519" y="191806"/>
                      <a:pt x="254374" y="182310"/>
                      <a:pt x="237337" y="179462"/>
                    </a:cubicBezTo>
                    <a:cubicBezTo>
                      <a:pt x="193798" y="171865"/>
                      <a:pt x="163510" y="131036"/>
                      <a:pt x="170135" y="86407"/>
                    </a:cubicBezTo>
                    <a:cubicBezTo>
                      <a:pt x="172028" y="75013"/>
                      <a:pt x="168242" y="62669"/>
                      <a:pt x="159723" y="54123"/>
                    </a:cubicBezTo>
                    <a:cubicBezTo>
                      <a:pt x="145526" y="39880"/>
                      <a:pt x="120917" y="39880"/>
                      <a:pt x="106719" y="54123"/>
                    </a:cubicBezTo>
                    <a:lnTo>
                      <a:pt x="36677" y="124389"/>
                    </a:lnTo>
                    <a:cubicBezTo>
                      <a:pt x="28159" y="132935"/>
                      <a:pt x="14908" y="132935"/>
                      <a:pt x="6389" y="124389"/>
                    </a:cubicBezTo>
                    <a:cubicBezTo>
                      <a:pt x="-2130" y="115843"/>
                      <a:pt x="-2130" y="102550"/>
                      <a:pt x="6389" y="94004"/>
                    </a:cubicBezTo>
                    <a:lnTo>
                      <a:pt x="76431" y="23738"/>
                    </a:lnTo>
                    <a:cubicBezTo>
                      <a:pt x="91575" y="8546"/>
                      <a:pt x="111451" y="0"/>
                      <a:pt x="133221" y="0"/>
                    </a:cubicBezTo>
                    <a:cubicBezTo>
                      <a:pt x="154991" y="0"/>
                      <a:pt x="174868" y="8546"/>
                      <a:pt x="190012" y="23738"/>
                    </a:cubicBezTo>
                    <a:cubicBezTo>
                      <a:pt x="207995" y="41779"/>
                      <a:pt x="216514" y="67417"/>
                      <a:pt x="212728" y="92105"/>
                    </a:cubicBezTo>
                    <a:cubicBezTo>
                      <a:pt x="209888" y="112994"/>
                      <a:pt x="224086" y="132935"/>
                      <a:pt x="244909" y="135783"/>
                    </a:cubicBezTo>
                    <a:cubicBezTo>
                      <a:pt x="274251" y="140531"/>
                      <a:pt x="299807" y="157622"/>
                      <a:pt x="315898" y="183260"/>
                    </a:cubicBezTo>
                    <a:cubicBezTo>
                      <a:pt x="331988" y="208897"/>
                      <a:pt x="335774" y="239282"/>
                      <a:pt x="327256" y="268718"/>
                    </a:cubicBezTo>
                    <a:lnTo>
                      <a:pt x="318737" y="297204"/>
                    </a:lnTo>
                    <a:cubicBezTo>
                      <a:pt x="314951" y="306699"/>
                      <a:pt x="306432" y="312396"/>
                      <a:pt x="296967" y="312396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98AEB23-A0EB-BF31-802A-EFA27F7ADABF}"/>
                  </a:ext>
                </a:extLst>
              </p:cNvPr>
              <p:cNvSpPr/>
              <p:nvPr/>
            </p:nvSpPr>
            <p:spPr>
              <a:xfrm>
                <a:off x="3229524" y="7385477"/>
                <a:ext cx="368737" cy="458660"/>
              </a:xfrm>
              <a:custGeom>
                <a:avLst/>
                <a:gdLst>
                  <a:gd name="connsiteX0" fmla="*/ 93231 w 368737"/>
                  <a:gd name="connsiteY0" fmla="*/ 458661 h 458660"/>
                  <a:gd name="connsiteX1" fmla="*/ 26976 w 368737"/>
                  <a:gd name="connsiteY1" fmla="*/ 431124 h 458660"/>
                  <a:gd name="connsiteX2" fmla="*/ 26976 w 368737"/>
                  <a:gd name="connsiteY2" fmla="*/ 299139 h 458660"/>
                  <a:gd name="connsiteX3" fmla="*/ 44959 w 368737"/>
                  <a:gd name="connsiteY3" fmla="*/ 281098 h 458660"/>
                  <a:gd name="connsiteX4" fmla="*/ 62943 w 368737"/>
                  <a:gd name="connsiteY4" fmla="*/ 223176 h 458660"/>
                  <a:gd name="connsiteX5" fmla="*/ 103643 w 368737"/>
                  <a:gd name="connsiteY5" fmla="*/ 10481 h 458660"/>
                  <a:gd name="connsiteX6" fmla="*/ 132985 w 368737"/>
                  <a:gd name="connsiteY6" fmla="*/ 2885 h 458660"/>
                  <a:gd name="connsiteX7" fmla="*/ 140557 w 368737"/>
                  <a:gd name="connsiteY7" fmla="*/ 32320 h 458660"/>
                  <a:gd name="connsiteX8" fmla="*/ 105536 w 368737"/>
                  <a:gd name="connsiteY8" fmla="*/ 216530 h 458660"/>
                  <a:gd name="connsiteX9" fmla="*/ 75247 w 368737"/>
                  <a:gd name="connsiteY9" fmla="*/ 311483 h 458660"/>
                  <a:gd name="connsiteX10" fmla="*/ 57264 w 368737"/>
                  <a:gd name="connsiteY10" fmla="*/ 329524 h 458660"/>
                  <a:gd name="connsiteX11" fmla="*/ 57264 w 368737"/>
                  <a:gd name="connsiteY11" fmla="*/ 400739 h 458660"/>
                  <a:gd name="connsiteX12" fmla="*/ 97964 w 368737"/>
                  <a:gd name="connsiteY12" fmla="*/ 414982 h 458660"/>
                  <a:gd name="connsiteX13" fmla="*/ 134878 w 368737"/>
                  <a:gd name="connsiteY13" fmla="*/ 393143 h 458660"/>
                  <a:gd name="connsiteX14" fmla="*/ 299570 w 368737"/>
                  <a:gd name="connsiteY14" fmla="*/ 318130 h 458660"/>
                  <a:gd name="connsiteX15" fmla="*/ 349735 w 368737"/>
                  <a:gd name="connsiteY15" fmla="*/ 324776 h 458660"/>
                  <a:gd name="connsiteX16" fmla="*/ 368665 w 368737"/>
                  <a:gd name="connsiteY16" fmla="*/ 349464 h 458660"/>
                  <a:gd name="connsiteX17" fmla="*/ 344056 w 368737"/>
                  <a:gd name="connsiteY17" fmla="*/ 368455 h 458660"/>
                  <a:gd name="connsiteX18" fmla="*/ 293891 w 368737"/>
                  <a:gd name="connsiteY18" fmla="*/ 361808 h 458660"/>
                  <a:gd name="connsiteX19" fmla="*/ 170845 w 368737"/>
                  <a:gd name="connsiteY19" fmla="*/ 417831 h 458660"/>
                  <a:gd name="connsiteX20" fmla="*/ 102696 w 368737"/>
                  <a:gd name="connsiteY20" fmla="*/ 458661 h 458660"/>
                  <a:gd name="connsiteX21" fmla="*/ 93231 w 368737"/>
                  <a:gd name="connsiteY21" fmla="*/ 458661 h 45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8737" h="458660">
                    <a:moveTo>
                      <a:pt x="93231" y="458661"/>
                    </a:moveTo>
                    <a:cubicBezTo>
                      <a:pt x="68622" y="458661"/>
                      <a:pt x="44959" y="449165"/>
                      <a:pt x="26976" y="431124"/>
                    </a:cubicBezTo>
                    <a:cubicBezTo>
                      <a:pt x="-8992" y="395042"/>
                      <a:pt x="-8992" y="335221"/>
                      <a:pt x="26976" y="299139"/>
                    </a:cubicBezTo>
                    <a:lnTo>
                      <a:pt x="44959" y="281098"/>
                    </a:lnTo>
                    <a:cubicBezTo>
                      <a:pt x="60103" y="265905"/>
                      <a:pt x="66729" y="244066"/>
                      <a:pt x="62943" y="223176"/>
                    </a:cubicBezTo>
                    <a:cubicBezTo>
                      <a:pt x="50638" y="150062"/>
                      <a:pt x="64836" y="75049"/>
                      <a:pt x="103643" y="10481"/>
                    </a:cubicBezTo>
                    <a:cubicBezTo>
                      <a:pt x="109322" y="36"/>
                      <a:pt x="122573" y="-2812"/>
                      <a:pt x="132985" y="2885"/>
                    </a:cubicBezTo>
                    <a:cubicBezTo>
                      <a:pt x="143396" y="8582"/>
                      <a:pt x="146236" y="21875"/>
                      <a:pt x="140557" y="32320"/>
                    </a:cubicBezTo>
                    <a:cubicBezTo>
                      <a:pt x="107429" y="87393"/>
                      <a:pt x="95124" y="152911"/>
                      <a:pt x="105536" y="216530"/>
                    </a:cubicBezTo>
                    <a:cubicBezTo>
                      <a:pt x="111215" y="251662"/>
                      <a:pt x="99857" y="286795"/>
                      <a:pt x="75247" y="311483"/>
                    </a:cubicBezTo>
                    <a:lnTo>
                      <a:pt x="57264" y="329524"/>
                    </a:lnTo>
                    <a:cubicBezTo>
                      <a:pt x="37387" y="349464"/>
                      <a:pt x="37387" y="380799"/>
                      <a:pt x="57264" y="400739"/>
                    </a:cubicBezTo>
                    <a:cubicBezTo>
                      <a:pt x="67675" y="411184"/>
                      <a:pt x="82820" y="416881"/>
                      <a:pt x="97964" y="414982"/>
                    </a:cubicBezTo>
                    <a:cubicBezTo>
                      <a:pt x="113108" y="413083"/>
                      <a:pt x="126359" y="405487"/>
                      <a:pt x="134878" y="393143"/>
                    </a:cubicBezTo>
                    <a:cubicBezTo>
                      <a:pt x="170845" y="338070"/>
                      <a:pt x="234261" y="309584"/>
                      <a:pt x="299570" y="318130"/>
                    </a:cubicBezTo>
                    <a:lnTo>
                      <a:pt x="349735" y="324776"/>
                    </a:lnTo>
                    <a:cubicBezTo>
                      <a:pt x="361093" y="326675"/>
                      <a:pt x="369612" y="337120"/>
                      <a:pt x="368665" y="349464"/>
                    </a:cubicBezTo>
                    <a:cubicBezTo>
                      <a:pt x="366772" y="360859"/>
                      <a:pt x="356361" y="369404"/>
                      <a:pt x="344056" y="368455"/>
                    </a:cubicBezTo>
                    <a:lnTo>
                      <a:pt x="293891" y="361808"/>
                    </a:lnTo>
                    <a:cubicBezTo>
                      <a:pt x="245619" y="355161"/>
                      <a:pt x="198294" y="377001"/>
                      <a:pt x="170845" y="417831"/>
                    </a:cubicBezTo>
                    <a:cubicBezTo>
                      <a:pt x="155701" y="441569"/>
                      <a:pt x="130145" y="456761"/>
                      <a:pt x="102696" y="458661"/>
                    </a:cubicBezTo>
                    <a:cubicBezTo>
                      <a:pt x="98910" y="458661"/>
                      <a:pt x="96071" y="458661"/>
                      <a:pt x="93231" y="458661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1727213-1099-A5FC-8973-3D071DA99C2F}"/>
                </a:ext>
              </a:extLst>
            </p:cNvPr>
            <p:cNvSpPr/>
            <p:nvPr/>
          </p:nvSpPr>
          <p:spPr>
            <a:xfrm>
              <a:off x="2798862" y="7372220"/>
              <a:ext cx="800273" cy="1006504"/>
            </a:xfrm>
            <a:custGeom>
              <a:avLst/>
              <a:gdLst>
                <a:gd name="connsiteX0" fmla="*/ 715088 w 800273"/>
                <a:gd name="connsiteY0" fmla="*/ 566871 h 1006504"/>
                <a:gd name="connsiteX1" fmla="*/ 800274 w 800273"/>
                <a:gd name="connsiteY1" fmla="*/ 341832 h 1006504"/>
                <a:gd name="connsiteX2" fmla="*/ 459530 w 800273"/>
                <a:gd name="connsiteY2" fmla="*/ 0 h 1006504"/>
                <a:gd name="connsiteX3" fmla="*/ 235208 w 800273"/>
                <a:gd name="connsiteY3" fmla="*/ 85458 h 1006504"/>
                <a:gd name="connsiteX4" fmla="*/ 165166 w 800273"/>
                <a:gd name="connsiteY4" fmla="*/ 15193 h 1006504"/>
                <a:gd name="connsiteX5" fmla="*/ 134878 w 800273"/>
                <a:gd name="connsiteY5" fmla="*/ 15193 h 1006504"/>
                <a:gd name="connsiteX6" fmla="*/ 134878 w 800273"/>
                <a:gd name="connsiteY6" fmla="*/ 667522 h 1006504"/>
                <a:gd name="connsiteX7" fmla="*/ 278747 w 800273"/>
                <a:gd name="connsiteY7" fmla="*/ 765323 h 1006504"/>
                <a:gd name="connsiteX8" fmla="*/ 278747 w 800273"/>
                <a:gd name="connsiteY8" fmla="*/ 791910 h 1006504"/>
                <a:gd name="connsiteX9" fmla="*/ 211545 w 800273"/>
                <a:gd name="connsiteY9" fmla="*/ 962826 h 1006504"/>
                <a:gd name="connsiteX10" fmla="*/ 100803 w 800273"/>
                <a:gd name="connsiteY10" fmla="*/ 962826 h 1006504"/>
                <a:gd name="connsiteX11" fmla="*/ 79034 w 800273"/>
                <a:gd name="connsiteY11" fmla="*/ 984665 h 1006504"/>
                <a:gd name="connsiteX12" fmla="*/ 100803 w 800273"/>
                <a:gd name="connsiteY12" fmla="*/ 1006505 h 1006504"/>
                <a:gd name="connsiteX13" fmla="*/ 220063 w 800273"/>
                <a:gd name="connsiteY13" fmla="*/ 1006505 h 1006504"/>
                <a:gd name="connsiteX14" fmla="*/ 578791 w 800273"/>
                <a:gd name="connsiteY14" fmla="*/ 1006505 h 1006504"/>
                <a:gd name="connsiteX15" fmla="*/ 698051 w 800273"/>
                <a:gd name="connsiteY15" fmla="*/ 1006505 h 1006504"/>
                <a:gd name="connsiteX16" fmla="*/ 719820 w 800273"/>
                <a:gd name="connsiteY16" fmla="*/ 984665 h 1006504"/>
                <a:gd name="connsiteX17" fmla="*/ 698051 w 800273"/>
                <a:gd name="connsiteY17" fmla="*/ 962826 h 1006504"/>
                <a:gd name="connsiteX18" fmla="*/ 588256 w 800273"/>
                <a:gd name="connsiteY18" fmla="*/ 962826 h 1006504"/>
                <a:gd name="connsiteX19" fmla="*/ 521053 w 800273"/>
                <a:gd name="connsiteY19" fmla="*/ 797608 h 1006504"/>
                <a:gd name="connsiteX20" fmla="*/ 784183 w 800273"/>
                <a:gd name="connsiteY20" fmla="*/ 666572 h 1006504"/>
                <a:gd name="connsiteX21" fmla="*/ 784183 w 800273"/>
                <a:gd name="connsiteY21" fmla="*/ 636187 h 1006504"/>
                <a:gd name="connsiteX22" fmla="*/ 715088 w 800273"/>
                <a:gd name="connsiteY22" fmla="*/ 566871 h 1006504"/>
                <a:gd name="connsiteX23" fmla="*/ 756734 w 800273"/>
                <a:gd name="connsiteY23" fmla="*/ 340882 h 1006504"/>
                <a:gd name="connsiteX24" fmla="*/ 459530 w 800273"/>
                <a:gd name="connsiteY24" fmla="*/ 639036 h 1006504"/>
                <a:gd name="connsiteX25" fmla="*/ 162326 w 800273"/>
                <a:gd name="connsiteY25" fmla="*/ 340882 h 1006504"/>
                <a:gd name="connsiteX26" fmla="*/ 459530 w 800273"/>
                <a:gd name="connsiteY26" fmla="*/ 42729 h 1006504"/>
                <a:gd name="connsiteX27" fmla="*/ 756734 w 800273"/>
                <a:gd name="connsiteY27" fmla="*/ 340882 h 1006504"/>
                <a:gd name="connsiteX28" fmla="*/ 532412 w 800273"/>
                <a:gd name="connsiteY28" fmla="*/ 962826 h 1006504"/>
                <a:gd name="connsiteX29" fmla="*/ 267389 w 800273"/>
                <a:gd name="connsiteY29" fmla="*/ 962826 h 1006504"/>
                <a:gd name="connsiteX30" fmla="*/ 322286 w 800273"/>
                <a:gd name="connsiteY30" fmla="*/ 791910 h 1006504"/>
                <a:gd name="connsiteX31" fmla="*/ 322286 w 800273"/>
                <a:gd name="connsiteY31" fmla="*/ 781465 h 1006504"/>
                <a:gd name="connsiteX32" fmla="*/ 459530 w 800273"/>
                <a:gd name="connsiteY32" fmla="*/ 802355 h 1006504"/>
                <a:gd name="connsiteX33" fmla="*/ 478461 w 800273"/>
                <a:gd name="connsiteY33" fmla="*/ 802355 h 1006504"/>
                <a:gd name="connsiteX34" fmla="*/ 532412 w 800273"/>
                <a:gd name="connsiteY34" fmla="*/ 962826 h 1006504"/>
                <a:gd name="connsiteX35" fmla="*/ 309982 w 800273"/>
                <a:gd name="connsiteY35" fmla="*/ 731140 h 1006504"/>
                <a:gd name="connsiteX36" fmla="*/ 307142 w 800273"/>
                <a:gd name="connsiteY36" fmla="*/ 730191 h 1006504"/>
                <a:gd name="connsiteX37" fmla="*/ 165166 w 800273"/>
                <a:gd name="connsiteY37" fmla="*/ 637136 h 1006504"/>
                <a:gd name="connsiteX38" fmla="*/ 150022 w 800273"/>
                <a:gd name="connsiteY38" fmla="*/ 60770 h 1006504"/>
                <a:gd name="connsiteX39" fmla="*/ 203973 w 800273"/>
                <a:gd name="connsiteY39" fmla="*/ 114893 h 1006504"/>
                <a:gd name="connsiteX40" fmla="*/ 118787 w 800273"/>
                <a:gd name="connsiteY40" fmla="*/ 339933 h 1006504"/>
                <a:gd name="connsiteX41" fmla="*/ 459530 w 800273"/>
                <a:gd name="connsiteY41" fmla="*/ 681765 h 1006504"/>
                <a:gd name="connsiteX42" fmla="*/ 683853 w 800273"/>
                <a:gd name="connsiteY42" fmla="*/ 596307 h 1006504"/>
                <a:gd name="connsiteX43" fmla="*/ 737804 w 800273"/>
                <a:gd name="connsiteY43" fmla="*/ 650430 h 1006504"/>
                <a:gd name="connsiteX44" fmla="*/ 309982 w 800273"/>
                <a:gd name="connsiteY44" fmla="*/ 731140 h 100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00273" h="1006504">
                  <a:moveTo>
                    <a:pt x="715088" y="566871"/>
                  </a:moveTo>
                  <a:cubicBezTo>
                    <a:pt x="768092" y="507050"/>
                    <a:pt x="800274" y="428239"/>
                    <a:pt x="800274" y="341832"/>
                  </a:cubicBezTo>
                  <a:cubicBezTo>
                    <a:pt x="800274" y="153824"/>
                    <a:pt x="647886" y="0"/>
                    <a:pt x="459530" y="0"/>
                  </a:cubicBezTo>
                  <a:cubicBezTo>
                    <a:pt x="373398" y="0"/>
                    <a:pt x="294838" y="32284"/>
                    <a:pt x="235208" y="85458"/>
                  </a:cubicBezTo>
                  <a:lnTo>
                    <a:pt x="165166" y="15193"/>
                  </a:lnTo>
                  <a:cubicBezTo>
                    <a:pt x="156647" y="6647"/>
                    <a:pt x="143396" y="6647"/>
                    <a:pt x="134878" y="15193"/>
                  </a:cubicBezTo>
                  <a:cubicBezTo>
                    <a:pt x="-44959" y="194654"/>
                    <a:pt x="-44959" y="487110"/>
                    <a:pt x="134878" y="667522"/>
                  </a:cubicBezTo>
                  <a:cubicBezTo>
                    <a:pt x="177471" y="710251"/>
                    <a:pt x="226689" y="742535"/>
                    <a:pt x="278747" y="765323"/>
                  </a:cubicBezTo>
                  <a:lnTo>
                    <a:pt x="278747" y="791910"/>
                  </a:lnTo>
                  <a:cubicBezTo>
                    <a:pt x="278747" y="856479"/>
                    <a:pt x="255084" y="916299"/>
                    <a:pt x="211545" y="962826"/>
                  </a:cubicBezTo>
                  <a:lnTo>
                    <a:pt x="100803" y="962826"/>
                  </a:lnTo>
                  <a:cubicBezTo>
                    <a:pt x="88499" y="962826"/>
                    <a:pt x="79034" y="972322"/>
                    <a:pt x="79034" y="984665"/>
                  </a:cubicBezTo>
                  <a:cubicBezTo>
                    <a:pt x="79034" y="997009"/>
                    <a:pt x="88499" y="1006505"/>
                    <a:pt x="100803" y="1006505"/>
                  </a:cubicBezTo>
                  <a:lnTo>
                    <a:pt x="220063" y="1006505"/>
                  </a:lnTo>
                  <a:lnTo>
                    <a:pt x="578791" y="1006505"/>
                  </a:lnTo>
                  <a:lnTo>
                    <a:pt x="698051" y="1006505"/>
                  </a:lnTo>
                  <a:cubicBezTo>
                    <a:pt x="710355" y="1006505"/>
                    <a:pt x="719820" y="997009"/>
                    <a:pt x="719820" y="984665"/>
                  </a:cubicBezTo>
                  <a:cubicBezTo>
                    <a:pt x="719820" y="972322"/>
                    <a:pt x="710355" y="962826"/>
                    <a:pt x="698051" y="962826"/>
                  </a:cubicBezTo>
                  <a:lnTo>
                    <a:pt x="588256" y="962826"/>
                  </a:lnTo>
                  <a:cubicBezTo>
                    <a:pt x="546609" y="918198"/>
                    <a:pt x="522946" y="859327"/>
                    <a:pt x="521053" y="797608"/>
                  </a:cubicBezTo>
                  <a:cubicBezTo>
                    <a:pt x="617597" y="784314"/>
                    <a:pt x="710355" y="741585"/>
                    <a:pt x="784183" y="666572"/>
                  </a:cubicBezTo>
                  <a:cubicBezTo>
                    <a:pt x="792702" y="658026"/>
                    <a:pt x="792702" y="644733"/>
                    <a:pt x="784183" y="636187"/>
                  </a:cubicBezTo>
                  <a:lnTo>
                    <a:pt x="715088" y="566871"/>
                  </a:lnTo>
                  <a:close/>
                  <a:moveTo>
                    <a:pt x="756734" y="340882"/>
                  </a:moveTo>
                  <a:cubicBezTo>
                    <a:pt x="756734" y="505151"/>
                    <a:pt x="623276" y="639036"/>
                    <a:pt x="459530" y="639036"/>
                  </a:cubicBezTo>
                  <a:cubicBezTo>
                    <a:pt x="295784" y="639036"/>
                    <a:pt x="162326" y="505151"/>
                    <a:pt x="162326" y="340882"/>
                  </a:cubicBezTo>
                  <a:cubicBezTo>
                    <a:pt x="162326" y="176613"/>
                    <a:pt x="295784" y="42729"/>
                    <a:pt x="459530" y="42729"/>
                  </a:cubicBezTo>
                  <a:cubicBezTo>
                    <a:pt x="623276" y="42729"/>
                    <a:pt x="756734" y="176613"/>
                    <a:pt x="756734" y="340882"/>
                  </a:cubicBezTo>
                  <a:close/>
                  <a:moveTo>
                    <a:pt x="532412" y="962826"/>
                  </a:moveTo>
                  <a:lnTo>
                    <a:pt x="267389" y="962826"/>
                  </a:lnTo>
                  <a:cubicBezTo>
                    <a:pt x="303356" y="913450"/>
                    <a:pt x="322286" y="853630"/>
                    <a:pt x="322286" y="791910"/>
                  </a:cubicBezTo>
                  <a:lnTo>
                    <a:pt x="322286" y="781465"/>
                  </a:lnTo>
                  <a:cubicBezTo>
                    <a:pt x="366772" y="795708"/>
                    <a:pt x="413151" y="802355"/>
                    <a:pt x="459530" y="802355"/>
                  </a:cubicBezTo>
                  <a:cubicBezTo>
                    <a:pt x="466156" y="802355"/>
                    <a:pt x="471835" y="802355"/>
                    <a:pt x="478461" y="802355"/>
                  </a:cubicBezTo>
                  <a:cubicBezTo>
                    <a:pt x="480354" y="860277"/>
                    <a:pt x="499284" y="916299"/>
                    <a:pt x="532412" y="962826"/>
                  </a:cubicBezTo>
                  <a:close/>
                  <a:moveTo>
                    <a:pt x="309982" y="731140"/>
                  </a:moveTo>
                  <a:cubicBezTo>
                    <a:pt x="309035" y="731140"/>
                    <a:pt x="308089" y="730191"/>
                    <a:pt x="307142" y="730191"/>
                  </a:cubicBezTo>
                  <a:cubicBezTo>
                    <a:pt x="255084" y="710251"/>
                    <a:pt x="206812" y="678916"/>
                    <a:pt x="165166" y="637136"/>
                  </a:cubicBezTo>
                  <a:cubicBezTo>
                    <a:pt x="7099" y="478565"/>
                    <a:pt x="2366" y="225039"/>
                    <a:pt x="150022" y="60770"/>
                  </a:cubicBezTo>
                  <a:lnTo>
                    <a:pt x="203973" y="114893"/>
                  </a:lnTo>
                  <a:cubicBezTo>
                    <a:pt x="150968" y="174714"/>
                    <a:pt x="118787" y="253525"/>
                    <a:pt x="118787" y="339933"/>
                  </a:cubicBezTo>
                  <a:cubicBezTo>
                    <a:pt x="118787" y="527940"/>
                    <a:pt x="271175" y="681765"/>
                    <a:pt x="459530" y="681765"/>
                  </a:cubicBezTo>
                  <a:cubicBezTo>
                    <a:pt x="545663" y="681765"/>
                    <a:pt x="624223" y="649480"/>
                    <a:pt x="683853" y="596307"/>
                  </a:cubicBezTo>
                  <a:lnTo>
                    <a:pt x="737804" y="650430"/>
                  </a:lnTo>
                  <a:cubicBezTo>
                    <a:pt x="619490" y="759626"/>
                    <a:pt x="451958" y="786213"/>
                    <a:pt x="309982" y="731140"/>
                  </a:cubicBezTo>
                  <a:close/>
                </a:path>
              </a:pathLst>
            </a:custGeom>
            <a:solidFill>
              <a:srgbClr val="000000"/>
            </a:solidFill>
            <a:ln w="9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AC7672-58C7-4284-0B21-E4367E7AA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5912" y="3315673"/>
            <a:ext cx="382172" cy="361425"/>
            <a:chOff x="13919831" y="3606509"/>
            <a:chExt cx="1010931" cy="9560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3BA6D1-D4FF-4705-7BB7-7DD93704F725}"/>
                </a:ext>
              </a:extLst>
            </p:cNvPr>
            <p:cNvGrpSpPr/>
            <p:nvPr/>
          </p:nvGrpSpPr>
          <p:grpSpPr>
            <a:xfrm>
              <a:off x="14092045" y="3792506"/>
              <a:ext cx="666504" cy="459075"/>
              <a:chOff x="14092045" y="3792506"/>
              <a:chExt cx="666504" cy="45907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4F99B45-4438-0D84-42E8-4F7E69898E28}"/>
                  </a:ext>
                </a:extLst>
              </p:cNvPr>
              <p:cNvSpPr/>
              <p:nvPr/>
            </p:nvSpPr>
            <p:spPr>
              <a:xfrm>
                <a:off x="14092045" y="3953085"/>
                <a:ext cx="164699" cy="298496"/>
              </a:xfrm>
              <a:custGeom>
                <a:avLst/>
                <a:gdLst>
                  <a:gd name="connsiteX0" fmla="*/ 142981 w 164699"/>
                  <a:gd name="connsiteY0" fmla="*/ 298497 h 298496"/>
                  <a:gd name="connsiteX1" fmla="*/ 21720 w 164699"/>
                  <a:gd name="connsiteY1" fmla="*/ 298497 h 298496"/>
                  <a:gd name="connsiteX2" fmla="*/ 0 w 164699"/>
                  <a:gd name="connsiteY2" fmla="*/ 276777 h 298496"/>
                  <a:gd name="connsiteX3" fmla="*/ 0 w 164699"/>
                  <a:gd name="connsiteY3" fmla="*/ 21719 h 298496"/>
                  <a:gd name="connsiteX4" fmla="*/ 21720 w 164699"/>
                  <a:gd name="connsiteY4" fmla="*/ 0 h 298496"/>
                  <a:gd name="connsiteX5" fmla="*/ 142981 w 164699"/>
                  <a:gd name="connsiteY5" fmla="*/ 0 h 298496"/>
                  <a:gd name="connsiteX6" fmla="*/ 164699 w 164699"/>
                  <a:gd name="connsiteY6" fmla="*/ 21719 h 298496"/>
                  <a:gd name="connsiteX7" fmla="*/ 164699 w 164699"/>
                  <a:gd name="connsiteY7" fmla="*/ 276777 h 298496"/>
                  <a:gd name="connsiteX8" fmla="*/ 142981 w 164699"/>
                  <a:gd name="connsiteY8" fmla="*/ 298497 h 298496"/>
                  <a:gd name="connsiteX9" fmla="*/ 43438 w 164699"/>
                  <a:gd name="connsiteY9" fmla="*/ 255059 h 298496"/>
                  <a:gd name="connsiteX10" fmla="*/ 121261 w 164699"/>
                  <a:gd name="connsiteY10" fmla="*/ 255059 h 298496"/>
                  <a:gd name="connsiteX11" fmla="*/ 121261 w 164699"/>
                  <a:gd name="connsiteY11" fmla="*/ 43437 h 298496"/>
                  <a:gd name="connsiteX12" fmla="*/ 43438 w 164699"/>
                  <a:gd name="connsiteY12" fmla="*/ 43437 h 298496"/>
                  <a:gd name="connsiteX13" fmla="*/ 43438 w 164699"/>
                  <a:gd name="connsiteY13" fmla="*/ 255059 h 29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9" h="298496">
                    <a:moveTo>
                      <a:pt x="142981" y="298497"/>
                    </a:moveTo>
                    <a:lnTo>
                      <a:pt x="21720" y="298497"/>
                    </a:lnTo>
                    <a:cubicBezTo>
                      <a:pt x="9724" y="298497"/>
                      <a:pt x="0" y="288773"/>
                      <a:pt x="0" y="27677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20" y="0"/>
                    </a:cubicBezTo>
                    <a:lnTo>
                      <a:pt x="142981" y="0"/>
                    </a:lnTo>
                    <a:cubicBezTo>
                      <a:pt x="154975" y="0"/>
                      <a:pt x="164699" y="9724"/>
                      <a:pt x="164699" y="21719"/>
                    </a:cubicBezTo>
                    <a:lnTo>
                      <a:pt x="164699" y="276777"/>
                    </a:lnTo>
                    <a:cubicBezTo>
                      <a:pt x="164699" y="288773"/>
                      <a:pt x="154975" y="298497"/>
                      <a:pt x="142981" y="298497"/>
                    </a:cubicBezTo>
                    <a:close/>
                    <a:moveTo>
                      <a:pt x="43438" y="255059"/>
                    </a:moveTo>
                    <a:lnTo>
                      <a:pt x="121261" y="255059"/>
                    </a:lnTo>
                    <a:lnTo>
                      <a:pt x="121261" y="43437"/>
                    </a:lnTo>
                    <a:lnTo>
                      <a:pt x="43438" y="43437"/>
                    </a:lnTo>
                    <a:lnTo>
                      <a:pt x="43438" y="255059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4CD40EA-F2E3-6A16-DEF6-A4935FFBE6D4}"/>
                  </a:ext>
                </a:extLst>
              </p:cNvPr>
              <p:cNvSpPr/>
              <p:nvPr/>
            </p:nvSpPr>
            <p:spPr>
              <a:xfrm>
                <a:off x="14342949" y="3872795"/>
                <a:ext cx="164696" cy="378786"/>
              </a:xfrm>
              <a:custGeom>
                <a:avLst/>
                <a:gdLst>
                  <a:gd name="connsiteX0" fmla="*/ 142978 w 164696"/>
                  <a:gd name="connsiteY0" fmla="*/ 378787 h 378786"/>
                  <a:gd name="connsiteX1" fmla="*/ 21719 w 164696"/>
                  <a:gd name="connsiteY1" fmla="*/ 378787 h 378786"/>
                  <a:gd name="connsiteX2" fmla="*/ 0 w 164696"/>
                  <a:gd name="connsiteY2" fmla="*/ 357067 h 378786"/>
                  <a:gd name="connsiteX3" fmla="*/ 0 w 164696"/>
                  <a:gd name="connsiteY3" fmla="*/ 21719 h 378786"/>
                  <a:gd name="connsiteX4" fmla="*/ 21719 w 164696"/>
                  <a:gd name="connsiteY4" fmla="*/ 0 h 378786"/>
                  <a:gd name="connsiteX5" fmla="*/ 142978 w 164696"/>
                  <a:gd name="connsiteY5" fmla="*/ 0 h 378786"/>
                  <a:gd name="connsiteX6" fmla="*/ 164696 w 164696"/>
                  <a:gd name="connsiteY6" fmla="*/ 21719 h 378786"/>
                  <a:gd name="connsiteX7" fmla="*/ 164696 w 164696"/>
                  <a:gd name="connsiteY7" fmla="*/ 357067 h 378786"/>
                  <a:gd name="connsiteX8" fmla="*/ 142978 w 164696"/>
                  <a:gd name="connsiteY8" fmla="*/ 378787 h 378786"/>
                  <a:gd name="connsiteX9" fmla="*/ 43438 w 164696"/>
                  <a:gd name="connsiteY9" fmla="*/ 335348 h 378786"/>
                  <a:gd name="connsiteX10" fmla="*/ 121259 w 164696"/>
                  <a:gd name="connsiteY10" fmla="*/ 335348 h 378786"/>
                  <a:gd name="connsiteX11" fmla="*/ 121259 w 164696"/>
                  <a:gd name="connsiteY11" fmla="*/ 43438 h 378786"/>
                  <a:gd name="connsiteX12" fmla="*/ 43438 w 164696"/>
                  <a:gd name="connsiteY12" fmla="*/ 43438 h 378786"/>
                  <a:gd name="connsiteX13" fmla="*/ 43438 w 164696"/>
                  <a:gd name="connsiteY13" fmla="*/ 335348 h 37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6" h="378786">
                    <a:moveTo>
                      <a:pt x="142978" y="378787"/>
                    </a:moveTo>
                    <a:lnTo>
                      <a:pt x="21719" y="378787"/>
                    </a:lnTo>
                    <a:cubicBezTo>
                      <a:pt x="9724" y="378787"/>
                      <a:pt x="0" y="369062"/>
                      <a:pt x="0" y="35706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19" y="0"/>
                    </a:cubicBezTo>
                    <a:lnTo>
                      <a:pt x="142978" y="0"/>
                    </a:lnTo>
                    <a:cubicBezTo>
                      <a:pt x="154972" y="0"/>
                      <a:pt x="164696" y="9724"/>
                      <a:pt x="164696" y="21719"/>
                    </a:cubicBezTo>
                    <a:lnTo>
                      <a:pt x="164696" y="357067"/>
                    </a:lnTo>
                    <a:cubicBezTo>
                      <a:pt x="164696" y="369062"/>
                      <a:pt x="154972" y="378787"/>
                      <a:pt x="142978" y="378787"/>
                    </a:cubicBezTo>
                    <a:close/>
                    <a:moveTo>
                      <a:pt x="43438" y="335348"/>
                    </a:moveTo>
                    <a:lnTo>
                      <a:pt x="121259" y="335348"/>
                    </a:lnTo>
                    <a:lnTo>
                      <a:pt x="121259" y="43438"/>
                    </a:lnTo>
                    <a:lnTo>
                      <a:pt x="43438" y="43438"/>
                    </a:lnTo>
                    <a:lnTo>
                      <a:pt x="43438" y="335348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C730DFE-0D4A-5A5D-A102-7595399238EF}"/>
                  </a:ext>
                </a:extLst>
              </p:cNvPr>
              <p:cNvSpPr/>
              <p:nvPr/>
            </p:nvSpPr>
            <p:spPr>
              <a:xfrm>
                <a:off x="14593850" y="3792506"/>
                <a:ext cx="164699" cy="459075"/>
              </a:xfrm>
              <a:custGeom>
                <a:avLst/>
                <a:gdLst>
                  <a:gd name="connsiteX0" fmla="*/ 142981 w 164699"/>
                  <a:gd name="connsiteY0" fmla="*/ 459075 h 459075"/>
                  <a:gd name="connsiteX1" fmla="*/ 21720 w 164699"/>
                  <a:gd name="connsiteY1" fmla="*/ 459075 h 459075"/>
                  <a:gd name="connsiteX2" fmla="*/ 0 w 164699"/>
                  <a:gd name="connsiteY2" fmla="*/ 437357 h 459075"/>
                  <a:gd name="connsiteX3" fmla="*/ 0 w 164699"/>
                  <a:gd name="connsiteY3" fmla="*/ 21719 h 459075"/>
                  <a:gd name="connsiteX4" fmla="*/ 21720 w 164699"/>
                  <a:gd name="connsiteY4" fmla="*/ 0 h 459075"/>
                  <a:gd name="connsiteX5" fmla="*/ 142981 w 164699"/>
                  <a:gd name="connsiteY5" fmla="*/ 0 h 459075"/>
                  <a:gd name="connsiteX6" fmla="*/ 164699 w 164699"/>
                  <a:gd name="connsiteY6" fmla="*/ 21719 h 459075"/>
                  <a:gd name="connsiteX7" fmla="*/ 164699 w 164699"/>
                  <a:gd name="connsiteY7" fmla="*/ 437357 h 459075"/>
                  <a:gd name="connsiteX8" fmla="*/ 142981 w 164699"/>
                  <a:gd name="connsiteY8" fmla="*/ 459075 h 459075"/>
                  <a:gd name="connsiteX9" fmla="*/ 43438 w 164699"/>
                  <a:gd name="connsiteY9" fmla="*/ 415637 h 459075"/>
                  <a:gd name="connsiteX10" fmla="*/ 121261 w 164699"/>
                  <a:gd name="connsiteY10" fmla="*/ 415637 h 459075"/>
                  <a:gd name="connsiteX11" fmla="*/ 121261 w 164699"/>
                  <a:gd name="connsiteY11" fmla="*/ 43438 h 459075"/>
                  <a:gd name="connsiteX12" fmla="*/ 43438 w 164699"/>
                  <a:gd name="connsiteY12" fmla="*/ 43438 h 459075"/>
                  <a:gd name="connsiteX13" fmla="*/ 43438 w 164699"/>
                  <a:gd name="connsiteY13" fmla="*/ 415637 h 45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9" h="459075">
                    <a:moveTo>
                      <a:pt x="142981" y="459075"/>
                    </a:moveTo>
                    <a:lnTo>
                      <a:pt x="21720" y="459075"/>
                    </a:lnTo>
                    <a:cubicBezTo>
                      <a:pt x="9724" y="459075"/>
                      <a:pt x="0" y="449351"/>
                      <a:pt x="0" y="43735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20" y="0"/>
                    </a:cubicBezTo>
                    <a:lnTo>
                      <a:pt x="142981" y="0"/>
                    </a:lnTo>
                    <a:cubicBezTo>
                      <a:pt x="154975" y="0"/>
                      <a:pt x="164699" y="9724"/>
                      <a:pt x="164699" y="21719"/>
                    </a:cubicBezTo>
                    <a:lnTo>
                      <a:pt x="164699" y="437357"/>
                    </a:lnTo>
                    <a:cubicBezTo>
                      <a:pt x="164699" y="449351"/>
                      <a:pt x="154975" y="459075"/>
                      <a:pt x="142981" y="459075"/>
                    </a:cubicBezTo>
                    <a:close/>
                    <a:moveTo>
                      <a:pt x="43438" y="415637"/>
                    </a:moveTo>
                    <a:lnTo>
                      <a:pt x="121261" y="415637"/>
                    </a:lnTo>
                    <a:lnTo>
                      <a:pt x="121261" y="43438"/>
                    </a:lnTo>
                    <a:lnTo>
                      <a:pt x="43438" y="43438"/>
                    </a:lnTo>
                    <a:lnTo>
                      <a:pt x="43438" y="415637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FEB136E-27BC-F6A9-AF99-58D141F63BD7}"/>
                </a:ext>
              </a:extLst>
            </p:cNvPr>
            <p:cNvSpPr/>
            <p:nvPr/>
          </p:nvSpPr>
          <p:spPr>
            <a:xfrm>
              <a:off x="13919831" y="3606509"/>
              <a:ext cx="1010931" cy="956049"/>
            </a:xfrm>
            <a:custGeom>
              <a:avLst/>
              <a:gdLst>
                <a:gd name="connsiteX0" fmla="*/ 989204 w 1010931"/>
                <a:gd name="connsiteY0" fmla="*/ 0 h 956049"/>
                <a:gd name="connsiteX1" fmla="*/ 21726 w 1010931"/>
                <a:gd name="connsiteY1" fmla="*/ 0 h 956049"/>
                <a:gd name="connsiteX2" fmla="*/ 8 w 1010931"/>
                <a:gd name="connsiteY2" fmla="*/ 21719 h 956049"/>
                <a:gd name="connsiteX3" fmla="*/ 8 w 1010931"/>
                <a:gd name="connsiteY3" fmla="*/ 780038 h 956049"/>
                <a:gd name="connsiteX4" fmla="*/ 21726 w 1010931"/>
                <a:gd name="connsiteY4" fmla="*/ 801757 h 956049"/>
                <a:gd name="connsiteX5" fmla="*/ 396656 w 1010931"/>
                <a:gd name="connsiteY5" fmla="*/ 801757 h 956049"/>
                <a:gd name="connsiteX6" fmla="*/ 396656 w 1010931"/>
                <a:gd name="connsiteY6" fmla="*/ 912610 h 956049"/>
                <a:gd name="connsiteX7" fmla="*/ 379591 w 1010931"/>
                <a:gd name="connsiteY7" fmla="*/ 912610 h 956049"/>
                <a:gd name="connsiteX8" fmla="*/ 379591 w 1010931"/>
                <a:gd name="connsiteY8" fmla="*/ 956049 h 956049"/>
                <a:gd name="connsiteX9" fmla="*/ 631342 w 1010931"/>
                <a:gd name="connsiteY9" fmla="*/ 956049 h 956049"/>
                <a:gd name="connsiteX10" fmla="*/ 631342 w 1010931"/>
                <a:gd name="connsiteY10" fmla="*/ 912610 h 956049"/>
                <a:gd name="connsiteX11" fmla="*/ 614278 w 1010931"/>
                <a:gd name="connsiteY11" fmla="*/ 912610 h 956049"/>
                <a:gd name="connsiteX12" fmla="*/ 614278 w 1010931"/>
                <a:gd name="connsiteY12" fmla="*/ 801757 h 956049"/>
                <a:gd name="connsiteX13" fmla="*/ 989204 w 1010931"/>
                <a:gd name="connsiteY13" fmla="*/ 801757 h 956049"/>
                <a:gd name="connsiteX14" fmla="*/ 1010929 w 1010931"/>
                <a:gd name="connsiteY14" fmla="*/ 780038 h 956049"/>
                <a:gd name="connsiteX15" fmla="*/ 1010929 w 1010931"/>
                <a:gd name="connsiteY15" fmla="*/ 21719 h 956049"/>
                <a:gd name="connsiteX16" fmla="*/ 989204 w 1010931"/>
                <a:gd name="connsiteY16" fmla="*/ 0 h 956049"/>
                <a:gd name="connsiteX17" fmla="*/ 43445 w 1010931"/>
                <a:gd name="connsiteY17" fmla="*/ 43438 h 956049"/>
                <a:gd name="connsiteX18" fmla="*/ 967488 w 1010931"/>
                <a:gd name="connsiteY18" fmla="*/ 43438 h 956049"/>
                <a:gd name="connsiteX19" fmla="*/ 967488 w 1010931"/>
                <a:gd name="connsiteY19" fmla="*/ 601634 h 956049"/>
                <a:gd name="connsiteX20" fmla="*/ 43445 w 1010931"/>
                <a:gd name="connsiteY20" fmla="*/ 601634 h 956049"/>
                <a:gd name="connsiteX21" fmla="*/ 43445 w 1010931"/>
                <a:gd name="connsiteY21" fmla="*/ 43438 h 956049"/>
                <a:gd name="connsiteX22" fmla="*/ 570839 w 1010931"/>
                <a:gd name="connsiteY22" fmla="*/ 912610 h 956049"/>
                <a:gd name="connsiteX23" fmla="*/ 440093 w 1010931"/>
                <a:gd name="connsiteY23" fmla="*/ 912610 h 956049"/>
                <a:gd name="connsiteX24" fmla="*/ 440093 w 1010931"/>
                <a:gd name="connsiteY24" fmla="*/ 801757 h 956049"/>
                <a:gd name="connsiteX25" fmla="*/ 570839 w 1010931"/>
                <a:gd name="connsiteY25" fmla="*/ 801757 h 956049"/>
                <a:gd name="connsiteX26" fmla="*/ 570839 w 1010931"/>
                <a:gd name="connsiteY26" fmla="*/ 912610 h 956049"/>
                <a:gd name="connsiteX27" fmla="*/ 967488 w 1010931"/>
                <a:gd name="connsiteY27" fmla="*/ 758319 h 956049"/>
                <a:gd name="connsiteX28" fmla="*/ 43445 w 1010931"/>
                <a:gd name="connsiteY28" fmla="*/ 758319 h 956049"/>
                <a:gd name="connsiteX29" fmla="*/ 43445 w 1010931"/>
                <a:gd name="connsiteY29" fmla="*/ 645073 h 956049"/>
                <a:gd name="connsiteX30" fmla="*/ 967488 w 1010931"/>
                <a:gd name="connsiteY30" fmla="*/ 645073 h 956049"/>
                <a:gd name="connsiteX31" fmla="*/ 967488 w 1010931"/>
                <a:gd name="connsiteY31" fmla="*/ 758319 h 95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0931" h="956049">
                  <a:moveTo>
                    <a:pt x="989204" y="0"/>
                  </a:moveTo>
                  <a:lnTo>
                    <a:pt x="21726" y="0"/>
                  </a:lnTo>
                  <a:cubicBezTo>
                    <a:pt x="9732" y="0"/>
                    <a:pt x="8" y="9724"/>
                    <a:pt x="8" y="21719"/>
                  </a:cubicBezTo>
                  <a:cubicBezTo>
                    <a:pt x="-16" y="137887"/>
                    <a:pt x="25" y="675742"/>
                    <a:pt x="8" y="780038"/>
                  </a:cubicBezTo>
                  <a:cubicBezTo>
                    <a:pt x="8" y="792033"/>
                    <a:pt x="9732" y="801757"/>
                    <a:pt x="21726" y="801757"/>
                  </a:cubicBezTo>
                  <a:lnTo>
                    <a:pt x="396656" y="801757"/>
                  </a:lnTo>
                  <a:lnTo>
                    <a:pt x="396656" y="912610"/>
                  </a:lnTo>
                  <a:lnTo>
                    <a:pt x="379591" y="912610"/>
                  </a:lnTo>
                  <a:cubicBezTo>
                    <a:pt x="350849" y="913722"/>
                    <a:pt x="350725" y="954881"/>
                    <a:pt x="379591" y="956049"/>
                  </a:cubicBezTo>
                  <a:cubicBezTo>
                    <a:pt x="432498" y="956049"/>
                    <a:pt x="578425" y="956049"/>
                    <a:pt x="631342" y="956049"/>
                  </a:cubicBezTo>
                  <a:cubicBezTo>
                    <a:pt x="660082" y="954938"/>
                    <a:pt x="660208" y="913777"/>
                    <a:pt x="631342" y="912610"/>
                  </a:cubicBezTo>
                  <a:lnTo>
                    <a:pt x="614278" y="912610"/>
                  </a:lnTo>
                  <a:lnTo>
                    <a:pt x="614278" y="801757"/>
                  </a:lnTo>
                  <a:lnTo>
                    <a:pt x="989204" y="801757"/>
                  </a:lnTo>
                  <a:cubicBezTo>
                    <a:pt x="1001206" y="801757"/>
                    <a:pt x="1010929" y="792033"/>
                    <a:pt x="1010929" y="780038"/>
                  </a:cubicBezTo>
                  <a:cubicBezTo>
                    <a:pt x="1010920" y="678434"/>
                    <a:pt x="1010939" y="134989"/>
                    <a:pt x="1010929" y="21719"/>
                  </a:cubicBezTo>
                  <a:cubicBezTo>
                    <a:pt x="1010929" y="9724"/>
                    <a:pt x="1001206" y="0"/>
                    <a:pt x="989204" y="0"/>
                  </a:cubicBezTo>
                  <a:close/>
                  <a:moveTo>
                    <a:pt x="43445" y="43438"/>
                  </a:moveTo>
                  <a:lnTo>
                    <a:pt x="967488" y="43438"/>
                  </a:lnTo>
                  <a:lnTo>
                    <a:pt x="967488" y="601634"/>
                  </a:lnTo>
                  <a:lnTo>
                    <a:pt x="43445" y="601634"/>
                  </a:lnTo>
                  <a:lnTo>
                    <a:pt x="43445" y="43438"/>
                  </a:lnTo>
                  <a:close/>
                  <a:moveTo>
                    <a:pt x="570839" y="912610"/>
                  </a:moveTo>
                  <a:lnTo>
                    <a:pt x="440093" y="912610"/>
                  </a:lnTo>
                  <a:lnTo>
                    <a:pt x="440093" y="801757"/>
                  </a:lnTo>
                  <a:lnTo>
                    <a:pt x="570839" y="801757"/>
                  </a:lnTo>
                  <a:lnTo>
                    <a:pt x="570839" y="912610"/>
                  </a:lnTo>
                  <a:close/>
                  <a:moveTo>
                    <a:pt x="967488" y="758319"/>
                  </a:moveTo>
                  <a:cubicBezTo>
                    <a:pt x="701645" y="758319"/>
                    <a:pt x="309245" y="758319"/>
                    <a:pt x="43445" y="758319"/>
                  </a:cubicBezTo>
                  <a:lnTo>
                    <a:pt x="43445" y="645073"/>
                  </a:lnTo>
                  <a:lnTo>
                    <a:pt x="967488" y="645073"/>
                  </a:lnTo>
                  <a:lnTo>
                    <a:pt x="967488" y="758319"/>
                  </a:lnTo>
                  <a:close/>
                </a:path>
              </a:pathLst>
            </a:custGeom>
            <a:solidFill>
              <a:srgbClr val="000000"/>
            </a:solidFill>
            <a:ln w="94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F91880-33D0-3714-7AF7-098FF1A14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831" y="3908606"/>
            <a:ext cx="408334" cy="290227"/>
            <a:chOff x="8853857" y="7502938"/>
            <a:chExt cx="1080135" cy="767714"/>
          </a:xfrm>
        </p:grpSpPr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C16B7293-C591-7CCA-9FB6-DBA4D33C5346}"/>
                </a:ext>
              </a:extLst>
            </p:cNvPr>
            <p:cNvGrpSpPr/>
            <p:nvPr/>
          </p:nvGrpSpPr>
          <p:grpSpPr>
            <a:xfrm>
              <a:off x="8853857" y="7620095"/>
              <a:ext cx="351483" cy="595312"/>
              <a:chOff x="8853857" y="7620095"/>
              <a:chExt cx="351483" cy="595312"/>
            </a:xfrm>
            <a:solidFill>
              <a:srgbClr val="000000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5A5F3EB-AA31-A7D1-F3B7-3F9A58586ACB}"/>
                  </a:ext>
                </a:extLst>
              </p:cNvPr>
              <p:cNvSpPr/>
              <p:nvPr/>
            </p:nvSpPr>
            <p:spPr>
              <a:xfrm>
                <a:off x="8941487" y="7620095"/>
                <a:ext cx="254317" cy="251460"/>
              </a:xfrm>
              <a:custGeom>
                <a:avLst/>
                <a:gdLst>
                  <a:gd name="connsiteX0" fmla="*/ 127635 w 254317"/>
                  <a:gd name="connsiteY0" fmla="*/ 251460 h 251460"/>
                  <a:gd name="connsiteX1" fmla="*/ 254318 w 254317"/>
                  <a:gd name="connsiteY1" fmla="*/ 125730 h 251460"/>
                  <a:gd name="connsiteX2" fmla="*/ 127635 w 254317"/>
                  <a:gd name="connsiteY2" fmla="*/ 0 h 251460"/>
                  <a:gd name="connsiteX3" fmla="*/ 0 w 254317"/>
                  <a:gd name="connsiteY3" fmla="*/ 125730 h 251460"/>
                  <a:gd name="connsiteX4" fmla="*/ 127635 w 254317"/>
                  <a:gd name="connsiteY4" fmla="*/ 251460 h 251460"/>
                  <a:gd name="connsiteX5" fmla="*/ 40005 w 254317"/>
                  <a:gd name="connsiteY5" fmla="*/ 125730 h 251460"/>
                  <a:gd name="connsiteX6" fmla="*/ 127635 w 254317"/>
                  <a:gd name="connsiteY6" fmla="*/ 39053 h 251460"/>
                  <a:gd name="connsiteX7" fmla="*/ 215265 w 254317"/>
                  <a:gd name="connsiteY7" fmla="*/ 125730 h 251460"/>
                  <a:gd name="connsiteX8" fmla="*/ 127635 w 254317"/>
                  <a:gd name="connsiteY8" fmla="*/ 212408 h 251460"/>
                  <a:gd name="connsiteX9" fmla="*/ 40005 w 254317"/>
                  <a:gd name="connsiteY9" fmla="*/ 12573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317" h="251460">
                    <a:moveTo>
                      <a:pt x="127635" y="251460"/>
                    </a:moveTo>
                    <a:cubicBezTo>
                      <a:pt x="198120" y="251460"/>
                      <a:pt x="254318" y="195263"/>
                      <a:pt x="254318" y="125730"/>
                    </a:cubicBezTo>
                    <a:cubicBezTo>
                      <a:pt x="254318" y="56198"/>
                      <a:pt x="197168" y="0"/>
                      <a:pt x="127635" y="0"/>
                    </a:cubicBezTo>
                    <a:cubicBezTo>
                      <a:pt x="57150" y="0"/>
                      <a:pt x="0" y="56198"/>
                      <a:pt x="0" y="125730"/>
                    </a:cubicBezTo>
                    <a:cubicBezTo>
                      <a:pt x="0" y="195263"/>
                      <a:pt x="57150" y="251460"/>
                      <a:pt x="127635" y="251460"/>
                    </a:cubicBezTo>
                    <a:close/>
                    <a:moveTo>
                      <a:pt x="40005" y="125730"/>
                    </a:moveTo>
                    <a:cubicBezTo>
                      <a:pt x="40005" y="78105"/>
                      <a:pt x="79057" y="39053"/>
                      <a:pt x="127635" y="39053"/>
                    </a:cubicBezTo>
                    <a:cubicBezTo>
                      <a:pt x="176213" y="39053"/>
                      <a:pt x="215265" y="78105"/>
                      <a:pt x="215265" y="125730"/>
                    </a:cubicBezTo>
                    <a:cubicBezTo>
                      <a:pt x="215265" y="173355"/>
                      <a:pt x="176213" y="212408"/>
                      <a:pt x="127635" y="212408"/>
                    </a:cubicBezTo>
                    <a:cubicBezTo>
                      <a:pt x="79057" y="212408"/>
                      <a:pt x="40005" y="173355"/>
                      <a:pt x="40005" y="125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1975726-7EFC-EF83-9C54-5DED71FF1D31}"/>
                  </a:ext>
                </a:extLst>
              </p:cNvPr>
              <p:cNvSpPr/>
              <p:nvPr/>
            </p:nvSpPr>
            <p:spPr>
              <a:xfrm>
                <a:off x="8853857" y="7897273"/>
                <a:ext cx="351483" cy="318135"/>
              </a:xfrm>
              <a:custGeom>
                <a:avLst/>
                <a:gdLst>
                  <a:gd name="connsiteX0" fmla="*/ 343853 w 351483"/>
                  <a:gd name="connsiteY0" fmla="*/ 41910 h 318135"/>
                  <a:gd name="connsiteX1" fmla="*/ 215265 w 351483"/>
                  <a:gd name="connsiteY1" fmla="*/ 0 h 318135"/>
                  <a:gd name="connsiteX2" fmla="*/ 0 w 351483"/>
                  <a:gd name="connsiteY2" fmla="*/ 213360 h 318135"/>
                  <a:gd name="connsiteX3" fmla="*/ 0 w 351483"/>
                  <a:gd name="connsiteY3" fmla="*/ 270510 h 318135"/>
                  <a:gd name="connsiteX4" fmla="*/ 47625 w 351483"/>
                  <a:gd name="connsiteY4" fmla="*/ 318135 h 318135"/>
                  <a:gd name="connsiteX5" fmla="*/ 264795 w 351483"/>
                  <a:gd name="connsiteY5" fmla="*/ 318135 h 318135"/>
                  <a:gd name="connsiteX6" fmla="*/ 284798 w 351483"/>
                  <a:gd name="connsiteY6" fmla="*/ 298132 h 318135"/>
                  <a:gd name="connsiteX7" fmla="*/ 264795 w 351483"/>
                  <a:gd name="connsiteY7" fmla="*/ 277178 h 318135"/>
                  <a:gd name="connsiteX8" fmla="*/ 47625 w 351483"/>
                  <a:gd name="connsiteY8" fmla="*/ 277178 h 318135"/>
                  <a:gd name="connsiteX9" fmla="*/ 39053 w 351483"/>
                  <a:gd name="connsiteY9" fmla="*/ 269557 h 318135"/>
                  <a:gd name="connsiteX10" fmla="*/ 39053 w 351483"/>
                  <a:gd name="connsiteY10" fmla="*/ 212407 h 318135"/>
                  <a:gd name="connsiteX11" fmla="*/ 214313 w 351483"/>
                  <a:gd name="connsiteY11" fmla="*/ 39052 h 318135"/>
                  <a:gd name="connsiteX12" fmla="*/ 319088 w 351483"/>
                  <a:gd name="connsiteY12" fmla="*/ 73342 h 318135"/>
                  <a:gd name="connsiteX13" fmla="*/ 346710 w 351483"/>
                  <a:gd name="connsiteY13" fmla="*/ 69532 h 318135"/>
                  <a:gd name="connsiteX14" fmla="*/ 343853 w 351483"/>
                  <a:gd name="connsiteY14" fmla="*/ 41910 h 3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1483" h="318135">
                    <a:moveTo>
                      <a:pt x="343853" y="41910"/>
                    </a:moveTo>
                    <a:cubicBezTo>
                      <a:pt x="306705" y="14288"/>
                      <a:pt x="261938" y="0"/>
                      <a:pt x="215265" y="0"/>
                    </a:cubicBezTo>
                    <a:cubicBezTo>
                      <a:pt x="96203" y="0"/>
                      <a:pt x="0" y="95250"/>
                      <a:pt x="0" y="213360"/>
                    </a:cubicBezTo>
                    <a:lnTo>
                      <a:pt x="0" y="270510"/>
                    </a:lnTo>
                    <a:cubicBezTo>
                      <a:pt x="0" y="296228"/>
                      <a:pt x="20955" y="318135"/>
                      <a:pt x="47625" y="318135"/>
                    </a:cubicBezTo>
                    <a:lnTo>
                      <a:pt x="264795" y="318135"/>
                    </a:lnTo>
                    <a:cubicBezTo>
                      <a:pt x="275273" y="318135"/>
                      <a:pt x="284798" y="309563"/>
                      <a:pt x="284798" y="298132"/>
                    </a:cubicBezTo>
                    <a:cubicBezTo>
                      <a:pt x="284798" y="286703"/>
                      <a:pt x="276225" y="277178"/>
                      <a:pt x="264795" y="277178"/>
                    </a:cubicBezTo>
                    <a:lnTo>
                      <a:pt x="47625" y="277178"/>
                    </a:lnTo>
                    <a:cubicBezTo>
                      <a:pt x="42863" y="277178"/>
                      <a:pt x="39053" y="273367"/>
                      <a:pt x="39053" y="269557"/>
                    </a:cubicBezTo>
                    <a:lnTo>
                      <a:pt x="39053" y="212407"/>
                    </a:lnTo>
                    <a:cubicBezTo>
                      <a:pt x="39053" y="117157"/>
                      <a:pt x="118110" y="39052"/>
                      <a:pt x="214313" y="39052"/>
                    </a:cubicBezTo>
                    <a:cubicBezTo>
                      <a:pt x="252413" y="39052"/>
                      <a:pt x="288608" y="50482"/>
                      <a:pt x="319088" y="73342"/>
                    </a:cubicBezTo>
                    <a:cubicBezTo>
                      <a:pt x="327660" y="80010"/>
                      <a:pt x="340043" y="78105"/>
                      <a:pt x="346710" y="69532"/>
                    </a:cubicBezTo>
                    <a:cubicBezTo>
                      <a:pt x="354330" y="60007"/>
                      <a:pt x="352425" y="47625"/>
                      <a:pt x="343853" y="419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6">
              <a:extLst>
                <a:ext uri="{FF2B5EF4-FFF2-40B4-BE49-F238E27FC236}">
                  <a16:creationId xmlns:a16="http://schemas.microsoft.com/office/drawing/2014/main" id="{6E66478E-B5F0-CAC2-ACE8-1466FE4D6825}"/>
                </a:ext>
              </a:extLst>
            </p:cNvPr>
            <p:cNvGrpSpPr/>
            <p:nvPr/>
          </p:nvGrpSpPr>
          <p:grpSpPr>
            <a:xfrm>
              <a:off x="9574657" y="7611523"/>
              <a:ext cx="359335" cy="589597"/>
              <a:chOff x="9574657" y="7611523"/>
              <a:chExt cx="359335" cy="589597"/>
            </a:xfrm>
            <a:solidFill>
              <a:srgbClr val="000000"/>
            </a:solidFill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09F2AF9-E16E-2069-0BD0-14DBB3263BD3}"/>
                  </a:ext>
                </a:extLst>
              </p:cNvPr>
              <p:cNvSpPr/>
              <p:nvPr/>
            </p:nvSpPr>
            <p:spPr>
              <a:xfrm>
                <a:off x="9574657" y="7883938"/>
                <a:ext cx="359335" cy="317182"/>
              </a:xfrm>
              <a:custGeom>
                <a:avLst/>
                <a:gdLst>
                  <a:gd name="connsiteX0" fmla="*/ 144070 w 359335"/>
                  <a:gd name="connsiteY0" fmla="*/ 0 h 317182"/>
                  <a:gd name="connsiteX1" fmla="*/ 7863 w 359335"/>
                  <a:gd name="connsiteY1" fmla="*/ 47625 h 317182"/>
                  <a:gd name="connsiteX2" fmla="*/ 243 w 359335"/>
                  <a:gd name="connsiteY2" fmla="*/ 60960 h 317182"/>
                  <a:gd name="connsiteX3" fmla="*/ 5005 w 359335"/>
                  <a:gd name="connsiteY3" fmla="*/ 75248 h 317182"/>
                  <a:gd name="connsiteX4" fmla="*/ 32628 w 359335"/>
                  <a:gd name="connsiteY4" fmla="*/ 78105 h 317182"/>
                  <a:gd name="connsiteX5" fmla="*/ 144070 w 359335"/>
                  <a:gd name="connsiteY5" fmla="*/ 39052 h 317182"/>
                  <a:gd name="connsiteX6" fmla="*/ 319330 w 359335"/>
                  <a:gd name="connsiteY6" fmla="*/ 212408 h 317182"/>
                  <a:gd name="connsiteX7" fmla="*/ 319330 w 359335"/>
                  <a:gd name="connsiteY7" fmla="*/ 269558 h 317182"/>
                  <a:gd name="connsiteX8" fmla="*/ 310758 w 359335"/>
                  <a:gd name="connsiteY8" fmla="*/ 277178 h 317182"/>
                  <a:gd name="connsiteX9" fmla="*/ 94540 w 359335"/>
                  <a:gd name="connsiteY9" fmla="*/ 277178 h 317182"/>
                  <a:gd name="connsiteX10" fmla="*/ 74538 w 359335"/>
                  <a:gd name="connsiteY10" fmla="*/ 297180 h 317182"/>
                  <a:gd name="connsiteX11" fmla="*/ 94540 w 359335"/>
                  <a:gd name="connsiteY11" fmla="*/ 317183 h 317182"/>
                  <a:gd name="connsiteX12" fmla="*/ 311710 w 359335"/>
                  <a:gd name="connsiteY12" fmla="*/ 317183 h 317182"/>
                  <a:gd name="connsiteX13" fmla="*/ 359335 w 359335"/>
                  <a:gd name="connsiteY13" fmla="*/ 269558 h 317182"/>
                  <a:gd name="connsiteX14" fmla="*/ 359335 w 359335"/>
                  <a:gd name="connsiteY14" fmla="*/ 212408 h 317182"/>
                  <a:gd name="connsiteX15" fmla="*/ 144070 w 359335"/>
                  <a:gd name="connsiteY15" fmla="*/ 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9335" h="317182">
                    <a:moveTo>
                      <a:pt x="144070" y="0"/>
                    </a:moveTo>
                    <a:cubicBezTo>
                      <a:pt x="94540" y="0"/>
                      <a:pt x="45963" y="17145"/>
                      <a:pt x="7863" y="47625"/>
                    </a:cubicBezTo>
                    <a:cubicBezTo>
                      <a:pt x="4053" y="50482"/>
                      <a:pt x="1195" y="55245"/>
                      <a:pt x="243" y="60960"/>
                    </a:cubicBezTo>
                    <a:cubicBezTo>
                      <a:pt x="-710" y="65723"/>
                      <a:pt x="1195" y="71438"/>
                      <a:pt x="5005" y="75248"/>
                    </a:cubicBezTo>
                    <a:cubicBezTo>
                      <a:pt x="11673" y="83820"/>
                      <a:pt x="24055" y="84773"/>
                      <a:pt x="32628" y="78105"/>
                    </a:cubicBezTo>
                    <a:cubicBezTo>
                      <a:pt x="64060" y="52388"/>
                      <a:pt x="103113" y="39052"/>
                      <a:pt x="144070" y="39052"/>
                    </a:cubicBezTo>
                    <a:cubicBezTo>
                      <a:pt x="241225" y="39052"/>
                      <a:pt x="319330" y="117158"/>
                      <a:pt x="319330" y="212408"/>
                    </a:cubicBezTo>
                    <a:lnTo>
                      <a:pt x="319330" y="269558"/>
                    </a:lnTo>
                    <a:cubicBezTo>
                      <a:pt x="319330" y="274320"/>
                      <a:pt x="315520" y="277178"/>
                      <a:pt x="310758" y="277178"/>
                    </a:cubicBezTo>
                    <a:lnTo>
                      <a:pt x="94540" y="277178"/>
                    </a:lnTo>
                    <a:cubicBezTo>
                      <a:pt x="84063" y="277178"/>
                      <a:pt x="74538" y="285750"/>
                      <a:pt x="74538" y="297180"/>
                    </a:cubicBezTo>
                    <a:cubicBezTo>
                      <a:pt x="74538" y="308610"/>
                      <a:pt x="83110" y="317183"/>
                      <a:pt x="94540" y="317183"/>
                    </a:cubicBezTo>
                    <a:lnTo>
                      <a:pt x="311710" y="317183"/>
                    </a:lnTo>
                    <a:cubicBezTo>
                      <a:pt x="338380" y="317183"/>
                      <a:pt x="359335" y="296228"/>
                      <a:pt x="359335" y="269558"/>
                    </a:cubicBezTo>
                    <a:lnTo>
                      <a:pt x="359335" y="212408"/>
                    </a:lnTo>
                    <a:cubicBezTo>
                      <a:pt x="359335" y="95250"/>
                      <a:pt x="263133" y="0"/>
                      <a:pt x="1440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CC10A30-8E05-C977-5E71-BE8D40BCC761}"/>
                  </a:ext>
                </a:extLst>
              </p:cNvPr>
              <p:cNvSpPr/>
              <p:nvPr/>
            </p:nvSpPr>
            <p:spPr>
              <a:xfrm>
                <a:off x="9592045" y="7611523"/>
                <a:ext cx="254317" cy="251459"/>
              </a:xfrm>
              <a:custGeom>
                <a:avLst/>
                <a:gdLst>
                  <a:gd name="connsiteX0" fmla="*/ 126682 w 254317"/>
                  <a:gd name="connsiteY0" fmla="*/ 251460 h 251459"/>
                  <a:gd name="connsiteX1" fmla="*/ 254317 w 254317"/>
                  <a:gd name="connsiteY1" fmla="*/ 125730 h 251459"/>
                  <a:gd name="connsiteX2" fmla="*/ 126682 w 254317"/>
                  <a:gd name="connsiteY2" fmla="*/ 0 h 251459"/>
                  <a:gd name="connsiteX3" fmla="*/ 0 w 254317"/>
                  <a:gd name="connsiteY3" fmla="*/ 125730 h 251459"/>
                  <a:gd name="connsiteX4" fmla="*/ 126682 w 254317"/>
                  <a:gd name="connsiteY4" fmla="*/ 251460 h 251459"/>
                  <a:gd name="connsiteX5" fmla="*/ 39052 w 254317"/>
                  <a:gd name="connsiteY5" fmla="*/ 125730 h 251459"/>
                  <a:gd name="connsiteX6" fmla="*/ 126682 w 254317"/>
                  <a:gd name="connsiteY6" fmla="*/ 39053 h 251459"/>
                  <a:gd name="connsiteX7" fmla="*/ 214313 w 254317"/>
                  <a:gd name="connsiteY7" fmla="*/ 125730 h 251459"/>
                  <a:gd name="connsiteX8" fmla="*/ 126682 w 254317"/>
                  <a:gd name="connsiteY8" fmla="*/ 212408 h 251459"/>
                  <a:gd name="connsiteX9" fmla="*/ 39052 w 254317"/>
                  <a:gd name="connsiteY9" fmla="*/ 125730 h 25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317" h="251459">
                    <a:moveTo>
                      <a:pt x="126682" y="251460"/>
                    </a:moveTo>
                    <a:cubicBezTo>
                      <a:pt x="197167" y="251460"/>
                      <a:pt x="254317" y="195263"/>
                      <a:pt x="254317" y="125730"/>
                    </a:cubicBezTo>
                    <a:cubicBezTo>
                      <a:pt x="254317" y="56197"/>
                      <a:pt x="197167" y="0"/>
                      <a:pt x="126682" y="0"/>
                    </a:cubicBezTo>
                    <a:cubicBezTo>
                      <a:pt x="56197" y="0"/>
                      <a:pt x="0" y="56197"/>
                      <a:pt x="0" y="125730"/>
                    </a:cubicBezTo>
                    <a:cubicBezTo>
                      <a:pt x="0" y="195263"/>
                      <a:pt x="57150" y="251460"/>
                      <a:pt x="126682" y="251460"/>
                    </a:cubicBezTo>
                    <a:close/>
                    <a:moveTo>
                      <a:pt x="39052" y="125730"/>
                    </a:moveTo>
                    <a:cubicBezTo>
                      <a:pt x="39052" y="78105"/>
                      <a:pt x="78105" y="39053"/>
                      <a:pt x="126682" y="39053"/>
                    </a:cubicBezTo>
                    <a:cubicBezTo>
                      <a:pt x="175260" y="39053"/>
                      <a:pt x="214313" y="78105"/>
                      <a:pt x="214313" y="125730"/>
                    </a:cubicBezTo>
                    <a:cubicBezTo>
                      <a:pt x="214313" y="173355"/>
                      <a:pt x="175260" y="212408"/>
                      <a:pt x="126682" y="212408"/>
                    </a:cubicBezTo>
                    <a:cubicBezTo>
                      <a:pt x="78105" y="212408"/>
                      <a:pt x="39052" y="173355"/>
                      <a:pt x="39052" y="125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F7BB8A40-C118-4F17-8034-85609C56FBDC}"/>
                </a:ext>
              </a:extLst>
            </p:cNvPr>
            <p:cNvGrpSpPr/>
            <p:nvPr/>
          </p:nvGrpSpPr>
          <p:grpSpPr>
            <a:xfrm>
              <a:off x="9099602" y="7502938"/>
              <a:ext cx="588645" cy="767714"/>
              <a:chOff x="9099602" y="7502938"/>
              <a:chExt cx="588645" cy="767714"/>
            </a:xfrm>
            <a:solidFill>
              <a:srgbClr val="7A003C"/>
            </a:solidFill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4F238B4-AF73-1E5C-AE39-FF4730FD9E1B}"/>
                  </a:ext>
                </a:extLst>
              </p:cNvPr>
              <p:cNvSpPr/>
              <p:nvPr/>
            </p:nvSpPr>
            <p:spPr>
              <a:xfrm>
                <a:off x="9099602" y="7840123"/>
                <a:ext cx="588645" cy="430529"/>
              </a:xfrm>
              <a:custGeom>
                <a:avLst/>
                <a:gdLst>
                  <a:gd name="connsiteX0" fmla="*/ 294323 w 588645"/>
                  <a:gd name="connsiteY0" fmla="*/ 0 h 430529"/>
                  <a:gd name="connsiteX1" fmla="*/ 0 w 588645"/>
                  <a:gd name="connsiteY1" fmla="*/ 291465 h 430529"/>
                  <a:gd name="connsiteX2" fmla="*/ 0 w 588645"/>
                  <a:gd name="connsiteY2" fmla="*/ 371475 h 430529"/>
                  <a:gd name="connsiteX3" fmla="*/ 59055 w 588645"/>
                  <a:gd name="connsiteY3" fmla="*/ 430530 h 430529"/>
                  <a:gd name="connsiteX4" fmla="*/ 529590 w 588645"/>
                  <a:gd name="connsiteY4" fmla="*/ 430530 h 430529"/>
                  <a:gd name="connsiteX5" fmla="*/ 588645 w 588645"/>
                  <a:gd name="connsiteY5" fmla="*/ 371475 h 430529"/>
                  <a:gd name="connsiteX6" fmla="*/ 588645 w 588645"/>
                  <a:gd name="connsiteY6" fmla="*/ 291465 h 430529"/>
                  <a:gd name="connsiteX7" fmla="*/ 294323 w 588645"/>
                  <a:gd name="connsiteY7" fmla="*/ 0 h 430529"/>
                  <a:gd name="connsiteX8" fmla="*/ 549593 w 588645"/>
                  <a:gd name="connsiteY8" fmla="*/ 291465 h 430529"/>
                  <a:gd name="connsiteX9" fmla="*/ 549593 w 588645"/>
                  <a:gd name="connsiteY9" fmla="*/ 371475 h 430529"/>
                  <a:gd name="connsiteX10" fmla="*/ 529590 w 588645"/>
                  <a:gd name="connsiteY10" fmla="*/ 390525 h 430529"/>
                  <a:gd name="connsiteX11" fmla="*/ 59055 w 588645"/>
                  <a:gd name="connsiteY11" fmla="*/ 390525 h 430529"/>
                  <a:gd name="connsiteX12" fmla="*/ 39053 w 588645"/>
                  <a:gd name="connsiteY12" fmla="*/ 371475 h 430529"/>
                  <a:gd name="connsiteX13" fmla="*/ 39053 w 588645"/>
                  <a:gd name="connsiteY13" fmla="*/ 291465 h 430529"/>
                  <a:gd name="connsiteX14" fmla="*/ 294323 w 588645"/>
                  <a:gd name="connsiteY14" fmla="*/ 39052 h 430529"/>
                  <a:gd name="connsiteX15" fmla="*/ 474345 w 588645"/>
                  <a:gd name="connsiteY15" fmla="*/ 113348 h 430529"/>
                  <a:gd name="connsiteX16" fmla="*/ 549593 w 588645"/>
                  <a:gd name="connsiteY16" fmla="*/ 291465 h 43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8645" h="430529">
                    <a:moveTo>
                      <a:pt x="294323" y="0"/>
                    </a:moveTo>
                    <a:cubicBezTo>
                      <a:pt x="131445" y="0"/>
                      <a:pt x="0" y="130492"/>
                      <a:pt x="0" y="291465"/>
                    </a:cubicBezTo>
                    <a:lnTo>
                      <a:pt x="0" y="371475"/>
                    </a:lnTo>
                    <a:cubicBezTo>
                      <a:pt x="0" y="403860"/>
                      <a:pt x="26670" y="430530"/>
                      <a:pt x="59055" y="430530"/>
                    </a:cubicBezTo>
                    <a:lnTo>
                      <a:pt x="529590" y="430530"/>
                    </a:lnTo>
                    <a:cubicBezTo>
                      <a:pt x="561975" y="430530"/>
                      <a:pt x="588645" y="403860"/>
                      <a:pt x="588645" y="371475"/>
                    </a:cubicBezTo>
                    <a:lnTo>
                      <a:pt x="588645" y="291465"/>
                    </a:lnTo>
                    <a:cubicBezTo>
                      <a:pt x="588645" y="130492"/>
                      <a:pt x="457200" y="0"/>
                      <a:pt x="294323" y="0"/>
                    </a:cubicBezTo>
                    <a:close/>
                    <a:moveTo>
                      <a:pt x="549593" y="291465"/>
                    </a:moveTo>
                    <a:lnTo>
                      <a:pt x="549593" y="371475"/>
                    </a:lnTo>
                    <a:cubicBezTo>
                      <a:pt x="549593" y="381953"/>
                      <a:pt x="541020" y="390525"/>
                      <a:pt x="529590" y="390525"/>
                    </a:cubicBezTo>
                    <a:lnTo>
                      <a:pt x="59055" y="390525"/>
                    </a:lnTo>
                    <a:cubicBezTo>
                      <a:pt x="48578" y="390525"/>
                      <a:pt x="39053" y="381953"/>
                      <a:pt x="39053" y="371475"/>
                    </a:cubicBezTo>
                    <a:lnTo>
                      <a:pt x="39053" y="291465"/>
                    </a:lnTo>
                    <a:cubicBezTo>
                      <a:pt x="39053" y="152400"/>
                      <a:pt x="153353" y="39052"/>
                      <a:pt x="294323" y="39052"/>
                    </a:cubicBezTo>
                    <a:cubicBezTo>
                      <a:pt x="361950" y="39052"/>
                      <a:pt x="426720" y="65722"/>
                      <a:pt x="474345" y="113348"/>
                    </a:cubicBezTo>
                    <a:cubicBezTo>
                      <a:pt x="522923" y="160973"/>
                      <a:pt x="549593" y="224790"/>
                      <a:pt x="549593" y="291465"/>
                    </a:cubicBezTo>
                    <a:close/>
                  </a:path>
                </a:pathLst>
              </a:custGeom>
              <a:solidFill>
                <a:srgbClr val="7A00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2CCE94F-F1A6-C988-FBCE-9C3D27F34B9A}"/>
                  </a:ext>
                </a:extLst>
              </p:cNvPr>
              <p:cNvSpPr/>
              <p:nvPr/>
            </p:nvSpPr>
            <p:spPr>
              <a:xfrm>
                <a:off x="9225332" y="7502938"/>
                <a:ext cx="325755" cy="321944"/>
              </a:xfrm>
              <a:custGeom>
                <a:avLst/>
                <a:gdLst>
                  <a:gd name="connsiteX0" fmla="*/ 162878 w 325755"/>
                  <a:gd name="connsiteY0" fmla="*/ 321945 h 321944"/>
                  <a:gd name="connsiteX1" fmla="*/ 325755 w 325755"/>
                  <a:gd name="connsiteY1" fmla="*/ 160973 h 321944"/>
                  <a:gd name="connsiteX2" fmla="*/ 162878 w 325755"/>
                  <a:gd name="connsiteY2" fmla="*/ 0 h 321944"/>
                  <a:gd name="connsiteX3" fmla="*/ 0 w 325755"/>
                  <a:gd name="connsiteY3" fmla="*/ 160973 h 321944"/>
                  <a:gd name="connsiteX4" fmla="*/ 162878 w 325755"/>
                  <a:gd name="connsiteY4" fmla="*/ 321945 h 321944"/>
                  <a:gd name="connsiteX5" fmla="*/ 39053 w 325755"/>
                  <a:gd name="connsiteY5" fmla="*/ 160973 h 321944"/>
                  <a:gd name="connsiteX6" fmla="*/ 161925 w 325755"/>
                  <a:gd name="connsiteY6" fmla="*/ 39053 h 321944"/>
                  <a:gd name="connsiteX7" fmla="*/ 284797 w 325755"/>
                  <a:gd name="connsiteY7" fmla="*/ 160973 h 321944"/>
                  <a:gd name="connsiteX8" fmla="*/ 161925 w 325755"/>
                  <a:gd name="connsiteY8" fmla="*/ 282893 h 321944"/>
                  <a:gd name="connsiteX9" fmla="*/ 39053 w 325755"/>
                  <a:gd name="connsiteY9" fmla="*/ 160973 h 32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755" h="321944">
                    <a:moveTo>
                      <a:pt x="162878" y="321945"/>
                    </a:moveTo>
                    <a:cubicBezTo>
                      <a:pt x="252413" y="321945"/>
                      <a:pt x="325755" y="249555"/>
                      <a:pt x="325755" y="160973"/>
                    </a:cubicBezTo>
                    <a:cubicBezTo>
                      <a:pt x="325755" y="72390"/>
                      <a:pt x="252413" y="0"/>
                      <a:pt x="162878" y="0"/>
                    </a:cubicBezTo>
                    <a:cubicBezTo>
                      <a:pt x="73343" y="0"/>
                      <a:pt x="0" y="71438"/>
                      <a:pt x="0" y="160973"/>
                    </a:cubicBezTo>
                    <a:cubicBezTo>
                      <a:pt x="0" y="249555"/>
                      <a:pt x="72390" y="321945"/>
                      <a:pt x="162878" y="321945"/>
                    </a:cubicBezTo>
                    <a:close/>
                    <a:moveTo>
                      <a:pt x="39053" y="160973"/>
                    </a:moveTo>
                    <a:cubicBezTo>
                      <a:pt x="39053" y="94298"/>
                      <a:pt x="94298" y="39053"/>
                      <a:pt x="161925" y="39053"/>
                    </a:cubicBezTo>
                    <a:cubicBezTo>
                      <a:pt x="229553" y="39053"/>
                      <a:pt x="284797" y="93345"/>
                      <a:pt x="284797" y="160973"/>
                    </a:cubicBezTo>
                    <a:cubicBezTo>
                      <a:pt x="284797" y="227648"/>
                      <a:pt x="229553" y="282893"/>
                      <a:pt x="161925" y="282893"/>
                    </a:cubicBezTo>
                    <a:cubicBezTo>
                      <a:pt x="94298" y="282893"/>
                      <a:pt x="39053" y="227648"/>
                      <a:pt x="39053" y="160973"/>
                    </a:cubicBezTo>
                    <a:close/>
                  </a:path>
                </a:pathLst>
              </a:custGeom>
              <a:solidFill>
                <a:srgbClr val="7A00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7B8675-2F57-5A36-48F7-A2E031E0C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2150" y="4976718"/>
            <a:ext cx="369696" cy="329868"/>
            <a:chOff x="7508988" y="7469512"/>
            <a:chExt cx="977928" cy="872576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E22B78-E447-FED9-C623-5A0F5BE3518D}"/>
                </a:ext>
              </a:extLst>
            </p:cNvPr>
            <p:cNvSpPr/>
            <p:nvPr/>
          </p:nvSpPr>
          <p:spPr>
            <a:xfrm>
              <a:off x="7872822" y="7754396"/>
              <a:ext cx="251459" cy="251460"/>
            </a:xfrm>
            <a:custGeom>
              <a:avLst/>
              <a:gdLst>
                <a:gd name="connsiteX0" fmla="*/ 217170 w 251459"/>
                <a:gd name="connsiteY0" fmla="*/ 91440 h 251460"/>
                <a:gd name="connsiteX1" fmla="*/ 160020 w 251459"/>
                <a:gd name="connsiteY1" fmla="*/ 91440 h 251460"/>
                <a:gd name="connsiteX2" fmla="*/ 160020 w 251459"/>
                <a:gd name="connsiteY2" fmla="*/ 34290 h 251460"/>
                <a:gd name="connsiteX3" fmla="*/ 125730 w 251459"/>
                <a:gd name="connsiteY3" fmla="*/ 0 h 251460"/>
                <a:gd name="connsiteX4" fmla="*/ 91440 w 251459"/>
                <a:gd name="connsiteY4" fmla="*/ 34290 h 251460"/>
                <a:gd name="connsiteX5" fmla="*/ 91440 w 251459"/>
                <a:gd name="connsiteY5" fmla="*/ 91440 h 251460"/>
                <a:gd name="connsiteX6" fmla="*/ 34290 w 251459"/>
                <a:gd name="connsiteY6" fmla="*/ 91440 h 251460"/>
                <a:gd name="connsiteX7" fmla="*/ 0 w 251459"/>
                <a:gd name="connsiteY7" fmla="*/ 125730 h 251460"/>
                <a:gd name="connsiteX8" fmla="*/ 34290 w 251459"/>
                <a:gd name="connsiteY8" fmla="*/ 160020 h 251460"/>
                <a:gd name="connsiteX9" fmla="*/ 91440 w 251459"/>
                <a:gd name="connsiteY9" fmla="*/ 160020 h 251460"/>
                <a:gd name="connsiteX10" fmla="*/ 91440 w 251459"/>
                <a:gd name="connsiteY10" fmla="*/ 217170 h 251460"/>
                <a:gd name="connsiteX11" fmla="*/ 125730 w 251459"/>
                <a:gd name="connsiteY11" fmla="*/ 251460 h 251460"/>
                <a:gd name="connsiteX12" fmla="*/ 160020 w 251459"/>
                <a:gd name="connsiteY12" fmla="*/ 217170 h 251460"/>
                <a:gd name="connsiteX13" fmla="*/ 160020 w 251459"/>
                <a:gd name="connsiteY13" fmla="*/ 160020 h 251460"/>
                <a:gd name="connsiteX14" fmla="*/ 217170 w 251459"/>
                <a:gd name="connsiteY14" fmla="*/ 160020 h 251460"/>
                <a:gd name="connsiteX15" fmla="*/ 251460 w 251459"/>
                <a:gd name="connsiteY15" fmla="*/ 125730 h 251460"/>
                <a:gd name="connsiteX16" fmla="*/ 217170 w 251459"/>
                <a:gd name="connsiteY16" fmla="*/ 9144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459" h="251460">
                  <a:moveTo>
                    <a:pt x="217170" y="91440"/>
                  </a:moveTo>
                  <a:lnTo>
                    <a:pt x="160020" y="91440"/>
                  </a:lnTo>
                  <a:lnTo>
                    <a:pt x="160020" y="34290"/>
                  </a:lnTo>
                  <a:cubicBezTo>
                    <a:pt x="160020" y="15240"/>
                    <a:pt x="144780" y="0"/>
                    <a:pt x="125730" y="0"/>
                  </a:cubicBezTo>
                  <a:cubicBezTo>
                    <a:pt x="106680" y="0"/>
                    <a:pt x="91440" y="15240"/>
                    <a:pt x="91440" y="34290"/>
                  </a:cubicBezTo>
                  <a:lnTo>
                    <a:pt x="91440" y="91440"/>
                  </a:lnTo>
                  <a:lnTo>
                    <a:pt x="34290" y="91440"/>
                  </a:lnTo>
                  <a:cubicBezTo>
                    <a:pt x="15240" y="91440"/>
                    <a:pt x="0" y="106680"/>
                    <a:pt x="0" y="125730"/>
                  </a:cubicBezTo>
                  <a:cubicBezTo>
                    <a:pt x="0" y="144780"/>
                    <a:pt x="15240" y="160020"/>
                    <a:pt x="34290" y="160020"/>
                  </a:cubicBezTo>
                  <a:lnTo>
                    <a:pt x="91440" y="160020"/>
                  </a:lnTo>
                  <a:lnTo>
                    <a:pt x="91440" y="217170"/>
                  </a:lnTo>
                  <a:cubicBezTo>
                    <a:pt x="91440" y="236220"/>
                    <a:pt x="106680" y="251460"/>
                    <a:pt x="125730" y="251460"/>
                  </a:cubicBezTo>
                  <a:cubicBezTo>
                    <a:pt x="144780" y="251460"/>
                    <a:pt x="160020" y="236220"/>
                    <a:pt x="160020" y="217170"/>
                  </a:cubicBezTo>
                  <a:lnTo>
                    <a:pt x="160020" y="160020"/>
                  </a:lnTo>
                  <a:lnTo>
                    <a:pt x="217170" y="160020"/>
                  </a:lnTo>
                  <a:cubicBezTo>
                    <a:pt x="236220" y="160020"/>
                    <a:pt x="251460" y="144780"/>
                    <a:pt x="251460" y="125730"/>
                  </a:cubicBezTo>
                  <a:cubicBezTo>
                    <a:pt x="251460" y="106680"/>
                    <a:pt x="236220" y="91440"/>
                    <a:pt x="217170" y="91440"/>
                  </a:cubicBezTo>
                  <a:close/>
                </a:path>
              </a:pathLst>
            </a:custGeom>
            <a:solidFill>
              <a:srgbClr val="7A00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3B33A4A-3E07-33B6-1AB6-081EDDA22781}"/>
                </a:ext>
              </a:extLst>
            </p:cNvPr>
            <p:cNvSpPr/>
            <p:nvPr/>
          </p:nvSpPr>
          <p:spPr>
            <a:xfrm>
              <a:off x="7508988" y="7469512"/>
              <a:ext cx="977928" cy="872576"/>
            </a:xfrm>
            <a:custGeom>
              <a:avLst/>
              <a:gdLst>
                <a:gd name="connsiteX0" fmla="*/ 489564 w 977928"/>
                <a:gd name="connsiteY0" fmla="*/ 872577 h 872576"/>
                <a:gd name="connsiteX1" fmla="*/ 467656 w 977928"/>
                <a:gd name="connsiteY1" fmla="*/ 863052 h 872576"/>
                <a:gd name="connsiteX2" fmla="*/ 87609 w 977928"/>
                <a:gd name="connsiteY2" fmla="*/ 483957 h 872576"/>
                <a:gd name="connsiteX3" fmla="*/ 59034 w 977928"/>
                <a:gd name="connsiteY3" fmla="*/ 102004 h 872576"/>
                <a:gd name="connsiteX4" fmla="*/ 260964 w 977928"/>
                <a:gd name="connsiteY4" fmla="*/ 87 h 872576"/>
                <a:gd name="connsiteX5" fmla="*/ 273346 w 977928"/>
                <a:gd name="connsiteY5" fmla="*/ 87 h 872576"/>
                <a:gd name="connsiteX6" fmla="*/ 470514 w 977928"/>
                <a:gd name="connsiteY6" fmla="*/ 82002 h 872576"/>
                <a:gd name="connsiteX7" fmla="*/ 506709 w 977928"/>
                <a:gd name="connsiteY7" fmla="*/ 82002 h 872576"/>
                <a:gd name="connsiteX8" fmla="*/ 716259 w 977928"/>
                <a:gd name="connsiteY8" fmla="*/ 87 h 872576"/>
                <a:gd name="connsiteX9" fmla="*/ 918189 w 977928"/>
                <a:gd name="connsiteY9" fmla="*/ 102004 h 872576"/>
                <a:gd name="connsiteX10" fmla="*/ 889614 w 977928"/>
                <a:gd name="connsiteY10" fmla="*/ 483957 h 872576"/>
                <a:gd name="connsiteX11" fmla="*/ 509566 w 977928"/>
                <a:gd name="connsiteY11" fmla="*/ 864004 h 872576"/>
                <a:gd name="connsiteX12" fmla="*/ 489564 w 977928"/>
                <a:gd name="connsiteY12" fmla="*/ 872577 h 872576"/>
                <a:gd name="connsiteX13" fmla="*/ 261916 w 977928"/>
                <a:gd name="connsiteY13" fmla="*/ 33424 h 872576"/>
                <a:gd name="connsiteX14" fmla="*/ 84751 w 977928"/>
                <a:gd name="connsiteY14" fmla="*/ 122959 h 872576"/>
                <a:gd name="connsiteX15" fmla="*/ 111421 w 977928"/>
                <a:gd name="connsiteY15" fmla="*/ 460144 h 872576"/>
                <a:gd name="connsiteX16" fmla="*/ 489564 w 977928"/>
                <a:gd name="connsiteY16" fmla="*/ 838287 h 872576"/>
                <a:gd name="connsiteX17" fmla="*/ 867706 w 977928"/>
                <a:gd name="connsiteY17" fmla="*/ 460144 h 872576"/>
                <a:gd name="connsiteX18" fmla="*/ 893424 w 977928"/>
                <a:gd name="connsiteY18" fmla="*/ 122959 h 872576"/>
                <a:gd name="connsiteX19" fmla="*/ 715306 w 977928"/>
                <a:gd name="connsiteY19" fmla="*/ 33424 h 872576"/>
                <a:gd name="connsiteX20" fmla="*/ 530521 w 977928"/>
                <a:gd name="connsiteY20" fmla="*/ 104862 h 872576"/>
                <a:gd name="connsiteX21" fmla="*/ 446701 w 977928"/>
                <a:gd name="connsiteY21" fmla="*/ 104862 h 872576"/>
                <a:gd name="connsiteX22" fmla="*/ 273346 w 977928"/>
                <a:gd name="connsiteY22" fmla="*/ 33424 h 872576"/>
                <a:gd name="connsiteX23" fmla="*/ 261916 w 977928"/>
                <a:gd name="connsiteY23" fmla="*/ 33424 h 87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77928" h="872576">
                  <a:moveTo>
                    <a:pt x="489564" y="872577"/>
                  </a:moveTo>
                  <a:cubicBezTo>
                    <a:pt x="481944" y="872577"/>
                    <a:pt x="474324" y="869719"/>
                    <a:pt x="467656" y="863052"/>
                  </a:cubicBezTo>
                  <a:lnTo>
                    <a:pt x="87609" y="483957"/>
                  </a:lnTo>
                  <a:cubicBezTo>
                    <a:pt x="-17166" y="379182"/>
                    <a:pt x="-29549" y="210589"/>
                    <a:pt x="59034" y="102004"/>
                  </a:cubicBezTo>
                  <a:cubicBezTo>
                    <a:pt x="110469" y="40092"/>
                    <a:pt x="182859" y="3897"/>
                    <a:pt x="260964" y="87"/>
                  </a:cubicBezTo>
                  <a:lnTo>
                    <a:pt x="273346" y="87"/>
                  </a:lnTo>
                  <a:cubicBezTo>
                    <a:pt x="346689" y="87"/>
                    <a:pt x="418126" y="29614"/>
                    <a:pt x="470514" y="82002"/>
                  </a:cubicBezTo>
                  <a:cubicBezTo>
                    <a:pt x="480991" y="92479"/>
                    <a:pt x="497184" y="92479"/>
                    <a:pt x="506709" y="82002"/>
                  </a:cubicBezTo>
                  <a:cubicBezTo>
                    <a:pt x="561001" y="27709"/>
                    <a:pt x="637201" y="-1818"/>
                    <a:pt x="716259" y="87"/>
                  </a:cubicBezTo>
                  <a:cubicBezTo>
                    <a:pt x="795316" y="3897"/>
                    <a:pt x="866754" y="40092"/>
                    <a:pt x="918189" y="102004"/>
                  </a:cubicBezTo>
                  <a:cubicBezTo>
                    <a:pt x="1007724" y="211542"/>
                    <a:pt x="995341" y="379182"/>
                    <a:pt x="889614" y="483957"/>
                  </a:cubicBezTo>
                  <a:lnTo>
                    <a:pt x="509566" y="864004"/>
                  </a:lnTo>
                  <a:cubicBezTo>
                    <a:pt x="504804" y="869719"/>
                    <a:pt x="497184" y="872577"/>
                    <a:pt x="489564" y="872577"/>
                  </a:cubicBezTo>
                  <a:close/>
                  <a:moveTo>
                    <a:pt x="261916" y="33424"/>
                  </a:moveTo>
                  <a:cubicBezTo>
                    <a:pt x="193336" y="36282"/>
                    <a:pt x="130471" y="68667"/>
                    <a:pt x="84751" y="122959"/>
                  </a:cubicBezTo>
                  <a:cubicBezTo>
                    <a:pt x="6646" y="219162"/>
                    <a:pt x="18076" y="366799"/>
                    <a:pt x="111421" y="460144"/>
                  </a:cubicBezTo>
                  <a:lnTo>
                    <a:pt x="489564" y="838287"/>
                  </a:lnTo>
                  <a:lnTo>
                    <a:pt x="867706" y="460144"/>
                  </a:lnTo>
                  <a:cubicBezTo>
                    <a:pt x="961051" y="366799"/>
                    <a:pt x="972481" y="219162"/>
                    <a:pt x="893424" y="122959"/>
                  </a:cubicBezTo>
                  <a:cubicBezTo>
                    <a:pt x="847704" y="68667"/>
                    <a:pt x="784839" y="37234"/>
                    <a:pt x="715306" y="33424"/>
                  </a:cubicBezTo>
                  <a:cubicBezTo>
                    <a:pt x="645774" y="31519"/>
                    <a:pt x="579099" y="57237"/>
                    <a:pt x="530521" y="104862"/>
                  </a:cubicBezTo>
                  <a:cubicBezTo>
                    <a:pt x="507661" y="127722"/>
                    <a:pt x="469561" y="127722"/>
                    <a:pt x="446701" y="104862"/>
                  </a:cubicBezTo>
                  <a:cubicBezTo>
                    <a:pt x="400981" y="59142"/>
                    <a:pt x="338116" y="33424"/>
                    <a:pt x="273346" y="33424"/>
                  </a:cubicBezTo>
                  <a:lnTo>
                    <a:pt x="261916" y="334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99DB0E-AD7D-0E2F-7FC8-D7DF0F926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0934" y="5481877"/>
            <a:ext cx="372129" cy="406285"/>
            <a:chOff x="9446584" y="5459814"/>
            <a:chExt cx="984365" cy="10747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5EFC542-1B63-21B3-C6FA-FE13A0BE624F}"/>
                </a:ext>
              </a:extLst>
            </p:cNvPr>
            <p:cNvGrpSpPr/>
            <p:nvPr/>
          </p:nvGrpSpPr>
          <p:grpSpPr>
            <a:xfrm>
              <a:off x="9596465" y="5459814"/>
              <a:ext cx="707252" cy="706415"/>
              <a:chOff x="9596465" y="5459814"/>
              <a:chExt cx="707252" cy="706415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CB27E12-5684-511C-C261-C771642C1EC6}"/>
                  </a:ext>
                </a:extLst>
              </p:cNvPr>
              <p:cNvSpPr/>
              <p:nvPr/>
            </p:nvSpPr>
            <p:spPr>
              <a:xfrm>
                <a:off x="9596465" y="5459814"/>
                <a:ext cx="234484" cy="233485"/>
              </a:xfrm>
              <a:custGeom>
                <a:avLst/>
                <a:gdLst>
                  <a:gd name="connsiteX0" fmla="*/ 94536 w 234484"/>
                  <a:gd name="connsiteY0" fmla="*/ 233485 h 233485"/>
                  <a:gd name="connsiteX1" fmla="*/ 92862 w 234484"/>
                  <a:gd name="connsiteY1" fmla="*/ 233485 h 233485"/>
                  <a:gd name="connsiteX2" fmla="*/ 79469 w 234484"/>
                  <a:gd name="connsiteY2" fmla="*/ 225952 h 233485"/>
                  <a:gd name="connsiteX3" fmla="*/ 3298 w 234484"/>
                  <a:gd name="connsiteY3" fmla="*/ 118810 h 233485"/>
                  <a:gd name="connsiteX4" fmla="*/ 4972 w 234484"/>
                  <a:gd name="connsiteY4" fmla="*/ 96210 h 233485"/>
                  <a:gd name="connsiteX5" fmla="*/ 97047 w 234484"/>
                  <a:gd name="connsiteY5" fmla="*/ 4972 h 233485"/>
                  <a:gd name="connsiteX6" fmla="*/ 119647 w 234484"/>
                  <a:gd name="connsiteY6" fmla="*/ 3298 h 233485"/>
                  <a:gd name="connsiteX7" fmla="*/ 226789 w 234484"/>
                  <a:gd name="connsiteY7" fmla="*/ 79469 h 233485"/>
                  <a:gd name="connsiteX8" fmla="*/ 234322 w 234484"/>
                  <a:gd name="connsiteY8" fmla="*/ 92862 h 233485"/>
                  <a:gd name="connsiteX9" fmla="*/ 229300 w 234484"/>
                  <a:gd name="connsiteY9" fmla="*/ 107091 h 233485"/>
                  <a:gd name="connsiteX10" fmla="*/ 107091 w 234484"/>
                  <a:gd name="connsiteY10" fmla="*/ 228463 h 233485"/>
                  <a:gd name="connsiteX11" fmla="*/ 94536 w 234484"/>
                  <a:gd name="connsiteY11" fmla="*/ 233485 h 233485"/>
                  <a:gd name="connsiteX12" fmla="*/ 40965 w 234484"/>
                  <a:gd name="connsiteY12" fmla="*/ 110440 h 233485"/>
                  <a:gd name="connsiteX13" fmla="*/ 96210 w 234484"/>
                  <a:gd name="connsiteY13" fmla="*/ 187448 h 233485"/>
                  <a:gd name="connsiteX14" fmla="*/ 188285 w 234484"/>
                  <a:gd name="connsiteY14" fmla="*/ 95373 h 233485"/>
                  <a:gd name="connsiteX15" fmla="*/ 111277 w 234484"/>
                  <a:gd name="connsiteY15" fmla="*/ 40128 h 233485"/>
                  <a:gd name="connsiteX16" fmla="*/ 40965 w 234484"/>
                  <a:gd name="connsiteY16" fmla="*/ 110440 h 23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484" h="233485">
                    <a:moveTo>
                      <a:pt x="94536" y="233485"/>
                    </a:moveTo>
                    <a:cubicBezTo>
                      <a:pt x="93699" y="233485"/>
                      <a:pt x="93699" y="233485"/>
                      <a:pt x="92862" y="233485"/>
                    </a:cubicBezTo>
                    <a:cubicBezTo>
                      <a:pt x="87839" y="232648"/>
                      <a:pt x="82817" y="230137"/>
                      <a:pt x="79469" y="225952"/>
                    </a:cubicBezTo>
                    <a:lnTo>
                      <a:pt x="3298" y="118810"/>
                    </a:lnTo>
                    <a:cubicBezTo>
                      <a:pt x="-1725" y="112114"/>
                      <a:pt x="-888" y="102069"/>
                      <a:pt x="4972" y="96210"/>
                    </a:cubicBezTo>
                    <a:lnTo>
                      <a:pt x="97047" y="4972"/>
                    </a:lnTo>
                    <a:cubicBezTo>
                      <a:pt x="102906" y="-888"/>
                      <a:pt x="112951" y="-1725"/>
                      <a:pt x="119647" y="3298"/>
                    </a:cubicBezTo>
                    <a:lnTo>
                      <a:pt x="226789" y="79469"/>
                    </a:lnTo>
                    <a:cubicBezTo>
                      <a:pt x="230974" y="82817"/>
                      <a:pt x="233485" y="87002"/>
                      <a:pt x="234322" y="92862"/>
                    </a:cubicBezTo>
                    <a:cubicBezTo>
                      <a:pt x="235159" y="97884"/>
                      <a:pt x="232648" y="102906"/>
                      <a:pt x="229300" y="107091"/>
                    </a:cubicBezTo>
                    <a:lnTo>
                      <a:pt x="107091" y="228463"/>
                    </a:lnTo>
                    <a:cubicBezTo>
                      <a:pt x="103743" y="231811"/>
                      <a:pt x="98721" y="233485"/>
                      <a:pt x="94536" y="233485"/>
                    </a:cubicBezTo>
                    <a:close/>
                    <a:moveTo>
                      <a:pt x="40965" y="110440"/>
                    </a:moveTo>
                    <a:lnTo>
                      <a:pt x="96210" y="187448"/>
                    </a:lnTo>
                    <a:lnTo>
                      <a:pt x="188285" y="95373"/>
                    </a:lnTo>
                    <a:lnTo>
                      <a:pt x="111277" y="40128"/>
                    </a:lnTo>
                    <a:lnTo>
                      <a:pt x="40965" y="110440"/>
                    </a:lnTo>
                    <a:close/>
                  </a:path>
                </a:pathLst>
              </a:custGeom>
              <a:solidFill>
                <a:srgbClr val="7A003C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A9954E3-61AC-1DBA-18FD-24745B406B74}"/>
                  </a:ext>
                </a:extLst>
              </p:cNvPr>
              <p:cNvSpPr/>
              <p:nvPr/>
            </p:nvSpPr>
            <p:spPr>
              <a:xfrm>
                <a:off x="10085249" y="5947761"/>
                <a:ext cx="218468" cy="218468"/>
              </a:xfrm>
              <a:custGeom>
                <a:avLst/>
                <a:gdLst>
                  <a:gd name="connsiteX0" fmla="*/ 108816 w 218468"/>
                  <a:gd name="connsiteY0" fmla="*/ 218469 h 218468"/>
                  <a:gd name="connsiteX1" fmla="*/ 96260 w 218468"/>
                  <a:gd name="connsiteY1" fmla="*/ 213447 h 218468"/>
                  <a:gd name="connsiteX2" fmla="*/ 5022 w 218468"/>
                  <a:gd name="connsiteY2" fmla="*/ 121372 h 218468"/>
                  <a:gd name="connsiteX3" fmla="*/ 0 w 218468"/>
                  <a:gd name="connsiteY3" fmla="*/ 108816 h 218468"/>
                  <a:gd name="connsiteX4" fmla="*/ 5022 w 218468"/>
                  <a:gd name="connsiteY4" fmla="*/ 96260 h 218468"/>
                  <a:gd name="connsiteX5" fmla="*/ 96260 w 218468"/>
                  <a:gd name="connsiteY5" fmla="*/ 5022 h 218468"/>
                  <a:gd name="connsiteX6" fmla="*/ 121372 w 218468"/>
                  <a:gd name="connsiteY6" fmla="*/ 5022 h 218468"/>
                  <a:gd name="connsiteX7" fmla="*/ 213447 w 218468"/>
                  <a:gd name="connsiteY7" fmla="*/ 96260 h 218468"/>
                  <a:gd name="connsiteX8" fmla="*/ 218469 w 218468"/>
                  <a:gd name="connsiteY8" fmla="*/ 108816 h 218468"/>
                  <a:gd name="connsiteX9" fmla="*/ 213447 w 218468"/>
                  <a:gd name="connsiteY9" fmla="*/ 121372 h 218468"/>
                  <a:gd name="connsiteX10" fmla="*/ 121372 w 218468"/>
                  <a:gd name="connsiteY10" fmla="*/ 213447 h 218468"/>
                  <a:gd name="connsiteX11" fmla="*/ 108816 w 218468"/>
                  <a:gd name="connsiteY11" fmla="*/ 218469 h 218468"/>
                  <a:gd name="connsiteX12" fmla="*/ 42689 w 218468"/>
                  <a:gd name="connsiteY12" fmla="*/ 108816 h 218468"/>
                  <a:gd name="connsiteX13" fmla="*/ 108816 w 218468"/>
                  <a:gd name="connsiteY13" fmla="*/ 174942 h 218468"/>
                  <a:gd name="connsiteX14" fmla="*/ 174943 w 218468"/>
                  <a:gd name="connsiteY14" fmla="*/ 108816 h 218468"/>
                  <a:gd name="connsiteX15" fmla="*/ 108816 w 218468"/>
                  <a:gd name="connsiteY15" fmla="*/ 42689 h 218468"/>
                  <a:gd name="connsiteX16" fmla="*/ 42689 w 218468"/>
                  <a:gd name="connsiteY16" fmla="*/ 108816 h 2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468" h="218468">
                    <a:moveTo>
                      <a:pt x="108816" y="218469"/>
                    </a:moveTo>
                    <a:cubicBezTo>
                      <a:pt x="104631" y="218469"/>
                      <a:pt x="99608" y="216795"/>
                      <a:pt x="96260" y="213447"/>
                    </a:cubicBezTo>
                    <a:lnTo>
                      <a:pt x="5022" y="121372"/>
                    </a:lnTo>
                    <a:cubicBezTo>
                      <a:pt x="1674" y="118023"/>
                      <a:pt x="0" y="113838"/>
                      <a:pt x="0" y="108816"/>
                    </a:cubicBezTo>
                    <a:cubicBezTo>
                      <a:pt x="0" y="103794"/>
                      <a:pt x="1674" y="99608"/>
                      <a:pt x="5022" y="96260"/>
                    </a:cubicBezTo>
                    <a:lnTo>
                      <a:pt x="96260" y="5022"/>
                    </a:lnTo>
                    <a:cubicBezTo>
                      <a:pt x="102957" y="-1674"/>
                      <a:pt x="114675" y="-1674"/>
                      <a:pt x="121372" y="5022"/>
                    </a:cubicBezTo>
                    <a:lnTo>
                      <a:pt x="213447" y="96260"/>
                    </a:lnTo>
                    <a:cubicBezTo>
                      <a:pt x="216795" y="99608"/>
                      <a:pt x="218469" y="103794"/>
                      <a:pt x="218469" y="108816"/>
                    </a:cubicBezTo>
                    <a:cubicBezTo>
                      <a:pt x="218469" y="113838"/>
                      <a:pt x="216795" y="118023"/>
                      <a:pt x="213447" y="121372"/>
                    </a:cubicBezTo>
                    <a:lnTo>
                      <a:pt x="121372" y="213447"/>
                    </a:lnTo>
                    <a:cubicBezTo>
                      <a:pt x="118023" y="216795"/>
                      <a:pt x="113838" y="218469"/>
                      <a:pt x="108816" y="218469"/>
                    </a:cubicBezTo>
                    <a:close/>
                    <a:moveTo>
                      <a:pt x="42689" y="108816"/>
                    </a:moveTo>
                    <a:lnTo>
                      <a:pt x="108816" y="174942"/>
                    </a:lnTo>
                    <a:lnTo>
                      <a:pt x="174943" y="108816"/>
                    </a:lnTo>
                    <a:lnTo>
                      <a:pt x="108816" y="42689"/>
                    </a:lnTo>
                    <a:lnTo>
                      <a:pt x="42689" y="108816"/>
                    </a:lnTo>
                    <a:close/>
                  </a:path>
                </a:pathLst>
              </a:custGeom>
              <a:solidFill>
                <a:srgbClr val="7A003C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102">
              <a:extLst>
                <a:ext uri="{FF2B5EF4-FFF2-40B4-BE49-F238E27FC236}">
                  <a16:creationId xmlns:a16="http://schemas.microsoft.com/office/drawing/2014/main" id="{25195CC2-F02F-955C-6361-89FADB668229}"/>
                </a:ext>
              </a:extLst>
            </p:cNvPr>
            <p:cNvGrpSpPr/>
            <p:nvPr/>
          </p:nvGrpSpPr>
          <p:grpSpPr>
            <a:xfrm>
              <a:off x="9446584" y="5523379"/>
              <a:ext cx="984365" cy="1011150"/>
              <a:chOff x="9446584" y="5523379"/>
              <a:chExt cx="984365" cy="1011150"/>
            </a:xfrm>
            <a:solidFill>
              <a:srgbClr val="0000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9AB1C3C-0175-6841-D6B6-D00FB04B6ABF}"/>
                  </a:ext>
                </a:extLst>
              </p:cNvPr>
              <p:cNvSpPr/>
              <p:nvPr/>
            </p:nvSpPr>
            <p:spPr>
              <a:xfrm>
                <a:off x="9861758" y="6350380"/>
                <a:ext cx="65289" cy="65289"/>
              </a:xfrm>
              <a:custGeom>
                <a:avLst/>
                <a:gdLst>
                  <a:gd name="connsiteX0" fmla="*/ 65290 w 65289"/>
                  <a:gd name="connsiteY0" fmla="*/ 32645 h 65289"/>
                  <a:gd name="connsiteX1" fmla="*/ 32645 w 65289"/>
                  <a:gd name="connsiteY1" fmla="*/ 65290 h 65289"/>
                  <a:gd name="connsiteX2" fmla="*/ 0 w 65289"/>
                  <a:gd name="connsiteY2" fmla="*/ 32645 h 65289"/>
                  <a:gd name="connsiteX3" fmla="*/ 32645 w 65289"/>
                  <a:gd name="connsiteY3" fmla="*/ 0 h 65289"/>
                  <a:gd name="connsiteX4" fmla="*/ 65290 w 65289"/>
                  <a:gd name="connsiteY4" fmla="*/ 32645 h 65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89" h="65289">
                    <a:moveTo>
                      <a:pt x="65290" y="32645"/>
                    </a:moveTo>
                    <a:cubicBezTo>
                      <a:pt x="65290" y="50223"/>
                      <a:pt x="51060" y="65290"/>
                      <a:pt x="32645" y="65290"/>
                    </a:cubicBezTo>
                    <a:cubicBezTo>
                      <a:pt x="15067" y="65290"/>
                      <a:pt x="0" y="51060"/>
                      <a:pt x="0" y="32645"/>
                    </a:cubicBezTo>
                    <a:cubicBezTo>
                      <a:pt x="0" y="15067"/>
                      <a:pt x="14230" y="0"/>
                      <a:pt x="32645" y="0"/>
                    </a:cubicBezTo>
                    <a:cubicBezTo>
                      <a:pt x="51060" y="0"/>
                      <a:pt x="65290" y="15067"/>
                      <a:pt x="65290" y="326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88AFCFA-F290-98F5-E99C-08FA3BA9D58B}"/>
                  </a:ext>
                </a:extLst>
              </p:cNvPr>
              <p:cNvSpPr/>
              <p:nvPr/>
            </p:nvSpPr>
            <p:spPr>
              <a:xfrm>
                <a:off x="9446584" y="5523379"/>
                <a:ext cx="984365" cy="1011150"/>
              </a:xfrm>
              <a:custGeom>
                <a:avLst/>
                <a:gdLst>
                  <a:gd name="connsiteX0" fmla="*/ 965950 w 984365"/>
                  <a:gd name="connsiteY0" fmla="*/ 712326 h 1011150"/>
                  <a:gd name="connsiteX1" fmla="*/ 836208 w 984365"/>
                  <a:gd name="connsiteY1" fmla="*/ 712326 h 1011150"/>
                  <a:gd name="connsiteX2" fmla="*/ 750830 w 984365"/>
                  <a:gd name="connsiteY2" fmla="*/ 712326 h 1011150"/>
                  <a:gd name="connsiteX3" fmla="*/ 534872 w 984365"/>
                  <a:gd name="connsiteY3" fmla="*/ 712326 h 1011150"/>
                  <a:gd name="connsiteX4" fmla="*/ 363278 w 984365"/>
                  <a:gd name="connsiteY4" fmla="*/ 712326 h 1011150"/>
                  <a:gd name="connsiteX5" fmla="*/ 362441 w 984365"/>
                  <a:gd name="connsiteY5" fmla="*/ 712326 h 1011150"/>
                  <a:gd name="connsiteX6" fmla="*/ 298825 w 984365"/>
                  <a:gd name="connsiteY6" fmla="*/ 712326 h 1011150"/>
                  <a:gd name="connsiteX7" fmla="*/ 165735 w 984365"/>
                  <a:gd name="connsiteY7" fmla="*/ 579235 h 1011150"/>
                  <a:gd name="connsiteX8" fmla="*/ 298825 w 984365"/>
                  <a:gd name="connsiteY8" fmla="*/ 446145 h 1011150"/>
                  <a:gd name="connsiteX9" fmla="*/ 333144 w 984365"/>
                  <a:gd name="connsiteY9" fmla="*/ 446145 h 1011150"/>
                  <a:gd name="connsiteX10" fmla="*/ 427730 w 984365"/>
                  <a:gd name="connsiteY10" fmla="*/ 489672 h 1011150"/>
                  <a:gd name="connsiteX11" fmla="*/ 482975 w 984365"/>
                  <a:gd name="connsiteY11" fmla="*/ 476279 h 1011150"/>
                  <a:gd name="connsiteX12" fmla="*/ 567517 w 984365"/>
                  <a:gd name="connsiteY12" fmla="*/ 560820 h 1011150"/>
                  <a:gd name="connsiteX13" fmla="*/ 610206 w 984365"/>
                  <a:gd name="connsiteY13" fmla="*/ 578398 h 1011150"/>
                  <a:gd name="connsiteX14" fmla="*/ 652895 w 984365"/>
                  <a:gd name="connsiteY14" fmla="*/ 560820 h 1011150"/>
                  <a:gd name="connsiteX15" fmla="*/ 775104 w 984365"/>
                  <a:gd name="connsiteY15" fmla="*/ 438612 h 1011150"/>
                  <a:gd name="connsiteX16" fmla="*/ 792682 w 984365"/>
                  <a:gd name="connsiteY16" fmla="*/ 395923 h 1011150"/>
                  <a:gd name="connsiteX17" fmla="*/ 775104 w 984365"/>
                  <a:gd name="connsiteY17" fmla="*/ 353233 h 1011150"/>
                  <a:gd name="connsiteX18" fmla="*/ 440286 w 984365"/>
                  <a:gd name="connsiteY18" fmla="*/ 17578 h 1011150"/>
                  <a:gd name="connsiteX19" fmla="*/ 354070 w 984365"/>
                  <a:gd name="connsiteY19" fmla="*/ 17578 h 1011150"/>
                  <a:gd name="connsiteX20" fmla="*/ 231862 w 984365"/>
                  <a:gd name="connsiteY20" fmla="*/ 139787 h 1011150"/>
                  <a:gd name="connsiteX21" fmla="*/ 231862 w 984365"/>
                  <a:gd name="connsiteY21" fmla="*/ 226002 h 1011150"/>
                  <a:gd name="connsiteX22" fmla="*/ 287944 w 984365"/>
                  <a:gd name="connsiteY22" fmla="*/ 282084 h 1011150"/>
                  <a:gd name="connsiteX23" fmla="*/ 0 w 984365"/>
                  <a:gd name="connsiteY23" fmla="*/ 579235 h 1011150"/>
                  <a:gd name="connsiteX24" fmla="*/ 295477 w 984365"/>
                  <a:gd name="connsiteY24" fmla="*/ 877224 h 1011150"/>
                  <a:gd name="connsiteX25" fmla="*/ 262832 w 984365"/>
                  <a:gd name="connsiteY25" fmla="*/ 975995 h 1011150"/>
                  <a:gd name="connsiteX26" fmla="*/ 232699 w 984365"/>
                  <a:gd name="connsiteY26" fmla="*/ 975995 h 1011150"/>
                  <a:gd name="connsiteX27" fmla="*/ 215121 w 984365"/>
                  <a:gd name="connsiteY27" fmla="*/ 993573 h 1011150"/>
                  <a:gd name="connsiteX28" fmla="*/ 232699 w 984365"/>
                  <a:gd name="connsiteY28" fmla="*/ 1011151 h 1011150"/>
                  <a:gd name="connsiteX29" fmla="*/ 276225 w 984365"/>
                  <a:gd name="connsiteY29" fmla="*/ 1011151 h 1011150"/>
                  <a:gd name="connsiteX30" fmla="*/ 621088 w 984365"/>
                  <a:gd name="connsiteY30" fmla="*/ 1011151 h 1011150"/>
                  <a:gd name="connsiteX31" fmla="*/ 664614 w 984365"/>
                  <a:gd name="connsiteY31" fmla="*/ 1011151 h 1011150"/>
                  <a:gd name="connsiteX32" fmla="*/ 682192 w 984365"/>
                  <a:gd name="connsiteY32" fmla="*/ 993573 h 1011150"/>
                  <a:gd name="connsiteX33" fmla="*/ 664614 w 984365"/>
                  <a:gd name="connsiteY33" fmla="*/ 975995 h 1011150"/>
                  <a:gd name="connsiteX34" fmla="*/ 634480 w 984365"/>
                  <a:gd name="connsiteY34" fmla="*/ 975995 h 1011150"/>
                  <a:gd name="connsiteX35" fmla="*/ 602673 w 984365"/>
                  <a:gd name="connsiteY35" fmla="*/ 878061 h 1011150"/>
                  <a:gd name="connsiteX36" fmla="*/ 708141 w 984365"/>
                  <a:gd name="connsiteY36" fmla="*/ 878061 h 1011150"/>
                  <a:gd name="connsiteX37" fmla="*/ 853786 w 984365"/>
                  <a:gd name="connsiteY37" fmla="*/ 748319 h 1011150"/>
                  <a:gd name="connsiteX38" fmla="*/ 966788 w 984365"/>
                  <a:gd name="connsiteY38" fmla="*/ 748319 h 1011150"/>
                  <a:gd name="connsiteX39" fmla="*/ 984366 w 984365"/>
                  <a:gd name="connsiteY39" fmla="*/ 730741 h 1011150"/>
                  <a:gd name="connsiteX40" fmla="*/ 965950 w 984365"/>
                  <a:gd name="connsiteY40" fmla="*/ 712326 h 1011150"/>
                  <a:gd name="connsiteX41" fmla="*/ 358255 w 984365"/>
                  <a:gd name="connsiteY41" fmla="*/ 421871 h 1011150"/>
                  <a:gd name="connsiteX42" fmla="*/ 352396 w 984365"/>
                  <a:gd name="connsiteY42" fmla="*/ 413500 h 1011150"/>
                  <a:gd name="connsiteX43" fmla="*/ 337329 w 984365"/>
                  <a:gd name="connsiteY43" fmla="*/ 363278 h 1011150"/>
                  <a:gd name="connsiteX44" fmla="*/ 352396 w 984365"/>
                  <a:gd name="connsiteY44" fmla="*/ 313055 h 1011150"/>
                  <a:gd name="connsiteX45" fmla="*/ 358255 w 984365"/>
                  <a:gd name="connsiteY45" fmla="*/ 304685 h 1011150"/>
                  <a:gd name="connsiteX46" fmla="*/ 426893 w 984365"/>
                  <a:gd name="connsiteY46" fmla="*/ 272877 h 1011150"/>
                  <a:gd name="connsiteX47" fmla="*/ 517294 w 984365"/>
                  <a:gd name="connsiteY47" fmla="*/ 363278 h 1011150"/>
                  <a:gd name="connsiteX48" fmla="*/ 477116 w 984365"/>
                  <a:gd name="connsiteY48" fmla="*/ 438612 h 1011150"/>
                  <a:gd name="connsiteX49" fmla="*/ 475442 w 984365"/>
                  <a:gd name="connsiteY49" fmla="*/ 439449 h 1011150"/>
                  <a:gd name="connsiteX50" fmla="*/ 426893 w 984365"/>
                  <a:gd name="connsiteY50" fmla="*/ 453679 h 1011150"/>
                  <a:gd name="connsiteX51" fmla="*/ 358255 w 984365"/>
                  <a:gd name="connsiteY51" fmla="*/ 421871 h 1011150"/>
                  <a:gd name="connsiteX52" fmla="*/ 256973 w 984365"/>
                  <a:gd name="connsiteY52" fmla="*/ 164898 h 1011150"/>
                  <a:gd name="connsiteX53" fmla="*/ 379182 w 984365"/>
                  <a:gd name="connsiteY53" fmla="*/ 42689 h 1011150"/>
                  <a:gd name="connsiteX54" fmla="*/ 415175 w 984365"/>
                  <a:gd name="connsiteY54" fmla="*/ 42689 h 1011150"/>
                  <a:gd name="connsiteX55" fmla="*/ 750830 w 984365"/>
                  <a:gd name="connsiteY55" fmla="*/ 378345 h 1011150"/>
                  <a:gd name="connsiteX56" fmla="*/ 758363 w 984365"/>
                  <a:gd name="connsiteY56" fmla="*/ 395923 h 1011150"/>
                  <a:gd name="connsiteX57" fmla="*/ 750830 w 984365"/>
                  <a:gd name="connsiteY57" fmla="*/ 413500 h 1011150"/>
                  <a:gd name="connsiteX58" fmla="*/ 628621 w 984365"/>
                  <a:gd name="connsiteY58" fmla="*/ 535709 h 1011150"/>
                  <a:gd name="connsiteX59" fmla="*/ 592628 w 984365"/>
                  <a:gd name="connsiteY59" fmla="*/ 535709 h 1011150"/>
                  <a:gd name="connsiteX60" fmla="*/ 512272 w 984365"/>
                  <a:gd name="connsiteY60" fmla="*/ 455353 h 1011150"/>
                  <a:gd name="connsiteX61" fmla="*/ 552450 w 984365"/>
                  <a:gd name="connsiteY61" fmla="*/ 363278 h 1011150"/>
                  <a:gd name="connsiteX62" fmla="*/ 426893 w 984365"/>
                  <a:gd name="connsiteY62" fmla="*/ 237721 h 1011150"/>
                  <a:gd name="connsiteX63" fmla="*/ 334818 w 984365"/>
                  <a:gd name="connsiteY63" fmla="*/ 277899 h 1011150"/>
                  <a:gd name="connsiteX64" fmla="*/ 256973 w 984365"/>
                  <a:gd name="connsiteY64" fmla="*/ 200054 h 1011150"/>
                  <a:gd name="connsiteX65" fmla="*/ 256973 w 984365"/>
                  <a:gd name="connsiteY65" fmla="*/ 164898 h 1011150"/>
                  <a:gd name="connsiteX66" fmla="*/ 297988 w 984365"/>
                  <a:gd name="connsiteY66" fmla="*/ 842068 h 1011150"/>
                  <a:gd name="connsiteX67" fmla="*/ 35156 w 984365"/>
                  <a:gd name="connsiteY67" fmla="*/ 579235 h 1011150"/>
                  <a:gd name="connsiteX68" fmla="*/ 297988 w 984365"/>
                  <a:gd name="connsiteY68" fmla="*/ 316403 h 1011150"/>
                  <a:gd name="connsiteX69" fmla="*/ 310544 w 984365"/>
                  <a:gd name="connsiteY69" fmla="*/ 316403 h 1011150"/>
                  <a:gd name="connsiteX70" fmla="*/ 301336 w 984365"/>
                  <a:gd name="connsiteY70" fmla="*/ 363278 h 1011150"/>
                  <a:gd name="connsiteX71" fmla="*/ 310544 w 984365"/>
                  <a:gd name="connsiteY71" fmla="*/ 410152 h 1011150"/>
                  <a:gd name="connsiteX72" fmla="*/ 297988 w 984365"/>
                  <a:gd name="connsiteY72" fmla="*/ 410152 h 1011150"/>
                  <a:gd name="connsiteX73" fmla="*/ 128905 w 984365"/>
                  <a:gd name="connsiteY73" fmla="*/ 579235 h 1011150"/>
                  <a:gd name="connsiteX74" fmla="*/ 297988 w 984365"/>
                  <a:gd name="connsiteY74" fmla="*/ 748319 h 1011150"/>
                  <a:gd name="connsiteX75" fmla="*/ 337329 w 984365"/>
                  <a:gd name="connsiteY75" fmla="*/ 748319 h 1011150"/>
                  <a:gd name="connsiteX76" fmla="*/ 307196 w 984365"/>
                  <a:gd name="connsiteY76" fmla="*/ 842068 h 1011150"/>
                  <a:gd name="connsiteX77" fmla="*/ 297988 w 984365"/>
                  <a:gd name="connsiteY77" fmla="*/ 842068 h 1011150"/>
                  <a:gd name="connsiteX78" fmla="*/ 300499 w 984365"/>
                  <a:gd name="connsiteY78" fmla="*/ 975995 h 1011150"/>
                  <a:gd name="connsiteX79" fmla="*/ 374996 w 984365"/>
                  <a:gd name="connsiteY79" fmla="*/ 748319 h 1011150"/>
                  <a:gd name="connsiteX80" fmla="*/ 521479 w 984365"/>
                  <a:gd name="connsiteY80" fmla="*/ 748319 h 1011150"/>
                  <a:gd name="connsiteX81" fmla="*/ 595976 w 984365"/>
                  <a:gd name="connsiteY81" fmla="*/ 975995 h 1011150"/>
                  <a:gd name="connsiteX82" fmla="*/ 300499 w 984365"/>
                  <a:gd name="connsiteY82" fmla="*/ 975995 h 1011150"/>
                  <a:gd name="connsiteX83" fmla="*/ 707303 w 984365"/>
                  <a:gd name="connsiteY83" fmla="*/ 842068 h 1011150"/>
                  <a:gd name="connsiteX84" fmla="*/ 590117 w 984365"/>
                  <a:gd name="connsiteY84" fmla="*/ 842068 h 1011150"/>
                  <a:gd name="connsiteX85" fmla="*/ 559146 w 984365"/>
                  <a:gd name="connsiteY85" fmla="*/ 748319 h 1011150"/>
                  <a:gd name="connsiteX86" fmla="*/ 749993 w 984365"/>
                  <a:gd name="connsiteY86" fmla="*/ 748319 h 1011150"/>
                  <a:gd name="connsiteX87" fmla="*/ 816956 w 984365"/>
                  <a:gd name="connsiteY87" fmla="*/ 748319 h 1011150"/>
                  <a:gd name="connsiteX88" fmla="*/ 707303 w 984365"/>
                  <a:gd name="connsiteY88" fmla="*/ 842068 h 101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84365" h="1011150">
                    <a:moveTo>
                      <a:pt x="965950" y="712326"/>
                    </a:moveTo>
                    <a:lnTo>
                      <a:pt x="836208" y="712326"/>
                    </a:lnTo>
                    <a:lnTo>
                      <a:pt x="750830" y="712326"/>
                    </a:lnTo>
                    <a:lnTo>
                      <a:pt x="534872" y="712326"/>
                    </a:lnTo>
                    <a:lnTo>
                      <a:pt x="363278" y="712326"/>
                    </a:lnTo>
                    <a:lnTo>
                      <a:pt x="362441" y="712326"/>
                    </a:lnTo>
                    <a:lnTo>
                      <a:pt x="298825" y="712326"/>
                    </a:lnTo>
                    <a:cubicBezTo>
                      <a:pt x="225165" y="712326"/>
                      <a:pt x="165735" y="652895"/>
                      <a:pt x="165735" y="579235"/>
                    </a:cubicBezTo>
                    <a:cubicBezTo>
                      <a:pt x="165735" y="505575"/>
                      <a:pt x="225165" y="446145"/>
                      <a:pt x="298825" y="446145"/>
                    </a:cubicBezTo>
                    <a:lnTo>
                      <a:pt x="333144" y="446145"/>
                    </a:lnTo>
                    <a:cubicBezTo>
                      <a:pt x="356581" y="472931"/>
                      <a:pt x="390063" y="489672"/>
                      <a:pt x="427730" y="489672"/>
                    </a:cubicBezTo>
                    <a:cubicBezTo>
                      <a:pt x="447819" y="489672"/>
                      <a:pt x="466234" y="484649"/>
                      <a:pt x="482975" y="476279"/>
                    </a:cubicBezTo>
                    <a:lnTo>
                      <a:pt x="567517" y="560820"/>
                    </a:lnTo>
                    <a:cubicBezTo>
                      <a:pt x="579236" y="572539"/>
                      <a:pt x="594302" y="578398"/>
                      <a:pt x="610206" y="578398"/>
                    </a:cubicBezTo>
                    <a:cubicBezTo>
                      <a:pt x="626110" y="578398"/>
                      <a:pt x="642014" y="571702"/>
                      <a:pt x="652895" y="560820"/>
                    </a:cubicBezTo>
                    <a:lnTo>
                      <a:pt x="775104" y="438612"/>
                    </a:lnTo>
                    <a:cubicBezTo>
                      <a:pt x="786823" y="426893"/>
                      <a:pt x="792682" y="411826"/>
                      <a:pt x="792682" y="395923"/>
                    </a:cubicBezTo>
                    <a:cubicBezTo>
                      <a:pt x="792682" y="380019"/>
                      <a:pt x="785986" y="364115"/>
                      <a:pt x="775104" y="353233"/>
                    </a:cubicBezTo>
                    <a:lnTo>
                      <a:pt x="440286" y="17578"/>
                    </a:lnTo>
                    <a:cubicBezTo>
                      <a:pt x="416849" y="-5859"/>
                      <a:pt x="377508" y="-5859"/>
                      <a:pt x="354070" y="17578"/>
                    </a:cubicBezTo>
                    <a:lnTo>
                      <a:pt x="231862" y="139787"/>
                    </a:lnTo>
                    <a:cubicBezTo>
                      <a:pt x="208424" y="163224"/>
                      <a:pt x="208424" y="202565"/>
                      <a:pt x="231862" y="226002"/>
                    </a:cubicBezTo>
                    <a:lnTo>
                      <a:pt x="287944" y="282084"/>
                    </a:lnTo>
                    <a:cubicBezTo>
                      <a:pt x="128068" y="287107"/>
                      <a:pt x="0" y="418523"/>
                      <a:pt x="0" y="579235"/>
                    </a:cubicBezTo>
                    <a:cubicBezTo>
                      <a:pt x="0" y="742459"/>
                      <a:pt x="132253" y="875550"/>
                      <a:pt x="295477" y="877224"/>
                    </a:cubicBezTo>
                    <a:lnTo>
                      <a:pt x="262832" y="975995"/>
                    </a:lnTo>
                    <a:lnTo>
                      <a:pt x="232699" y="975995"/>
                    </a:lnTo>
                    <a:cubicBezTo>
                      <a:pt x="222654" y="975995"/>
                      <a:pt x="215121" y="984365"/>
                      <a:pt x="215121" y="993573"/>
                    </a:cubicBezTo>
                    <a:cubicBezTo>
                      <a:pt x="215121" y="1002780"/>
                      <a:pt x="223491" y="1011151"/>
                      <a:pt x="232699" y="1011151"/>
                    </a:cubicBezTo>
                    <a:lnTo>
                      <a:pt x="276225" y="1011151"/>
                    </a:lnTo>
                    <a:lnTo>
                      <a:pt x="621088" y="1011151"/>
                    </a:lnTo>
                    <a:lnTo>
                      <a:pt x="664614" y="1011151"/>
                    </a:lnTo>
                    <a:cubicBezTo>
                      <a:pt x="674659" y="1011151"/>
                      <a:pt x="682192" y="1002780"/>
                      <a:pt x="682192" y="993573"/>
                    </a:cubicBezTo>
                    <a:cubicBezTo>
                      <a:pt x="682192" y="984365"/>
                      <a:pt x="673822" y="975995"/>
                      <a:pt x="664614" y="975995"/>
                    </a:cubicBezTo>
                    <a:lnTo>
                      <a:pt x="634480" y="975995"/>
                    </a:lnTo>
                    <a:lnTo>
                      <a:pt x="602673" y="878061"/>
                    </a:lnTo>
                    <a:lnTo>
                      <a:pt x="708141" y="878061"/>
                    </a:lnTo>
                    <a:cubicBezTo>
                      <a:pt x="783475" y="878061"/>
                      <a:pt x="845416" y="821142"/>
                      <a:pt x="853786" y="748319"/>
                    </a:cubicBezTo>
                    <a:lnTo>
                      <a:pt x="966788" y="748319"/>
                    </a:lnTo>
                    <a:cubicBezTo>
                      <a:pt x="976832" y="748319"/>
                      <a:pt x="984366" y="739948"/>
                      <a:pt x="984366" y="730741"/>
                    </a:cubicBezTo>
                    <a:cubicBezTo>
                      <a:pt x="984366" y="721533"/>
                      <a:pt x="975995" y="712326"/>
                      <a:pt x="965950" y="712326"/>
                    </a:cubicBezTo>
                    <a:close/>
                    <a:moveTo>
                      <a:pt x="358255" y="421871"/>
                    </a:moveTo>
                    <a:cubicBezTo>
                      <a:pt x="357418" y="418523"/>
                      <a:pt x="354907" y="416012"/>
                      <a:pt x="352396" y="413500"/>
                    </a:cubicBezTo>
                    <a:cubicBezTo>
                      <a:pt x="342352" y="399271"/>
                      <a:pt x="337329" y="381693"/>
                      <a:pt x="337329" y="363278"/>
                    </a:cubicBezTo>
                    <a:cubicBezTo>
                      <a:pt x="337329" y="344863"/>
                      <a:pt x="343189" y="327285"/>
                      <a:pt x="352396" y="313055"/>
                    </a:cubicBezTo>
                    <a:cubicBezTo>
                      <a:pt x="354907" y="311381"/>
                      <a:pt x="357418" y="308033"/>
                      <a:pt x="358255" y="304685"/>
                    </a:cubicBezTo>
                    <a:cubicBezTo>
                      <a:pt x="374996" y="285433"/>
                      <a:pt x="399271" y="272877"/>
                      <a:pt x="426893" y="272877"/>
                    </a:cubicBezTo>
                    <a:cubicBezTo>
                      <a:pt x="476279" y="272877"/>
                      <a:pt x="517294" y="313055"/>
                      <a:pt x="517294" y="363278"/>
                    </a:cubicBezTo>
                    <a:cubicBezTo>
                      <a:pt x="517294" y="394248"/>
                      <a:pt x="501390" y="421871"/>
                      <a:pt x="477116" y="438612"/>
                    </a:cubicBezTo>
                    <a:cubicBezTo>
                      <a:pt x="476279" y="438612"/>
                      <a:pt x="476279" y="439449"/>
                      <a:pt x="475442" y="439449"/>
                    </a:cubicBezTo>
                    <a:cubicBezTo>
                      <a:pt x="461212" y="448656"/>
                      <a:pt x="445308" y="453679"/>
                      <a:pt x="426893" y="453679"/>
                    </a:cubicBezTo>
                    <a:cubicBezTo>
                      <a:pt x="399271" y="453679"/>
                      <a:pt x="374996" y="441123"/>
                      <a:pt x="358255" y="421871"/>
                    </a:cubicBezTo>
                    <a:close/>
                    <a:moveTo>
                      <a:pt x="256973" y="164898"/>
                    </a:moveTo>
                    <a:lnTo>
                      <a:pt x="379182" y="42689"/>
                    </a:lnTo>
                    <a:cubicBezTo>
                      <a:pt x="389226" y="32645"/>
                      <a:pt x="405130" y="32645"/>
                      <a:pt x="415175" y="42689"/>
                    </a:cubicBezTo>
                    <a:lnTo>
                      <a:pt x="750830" y="378345"/>
                    </a:lnTo>
                    <a:cubicBezTo>
                      <a:pt x="755852" y="383367"/>
                      <a:pt x="758363" y="389226"/>
                      <a:pt x="758363" y="395923"/>
                    </a:cubicBezTo>
                    <a:cubicBezTo>
                      <a:pt x="758363" y="402619"/>
                      <a:pt x="755852" y="409315"/>
                      <a:pt x="750830" y="413500"/>
                    </a:cubicBezTo>
                    <a:lnTo>
                      <a:pt x="628621" y="535709"/>
                    </a:lnTo>
                    <a:cubicBezTo>
                      <a:pt x="619414" y="544917"/>
                      <a:pt x="602673" y="544917"/>
                      <a:pt x="592628" y="535709"/>
                    </a:cubicBezTo>
                    <a:lnTo>
                      <a:pt x="512272" y="455353"/>
                    </a:lnTo>
                    <a:cubicBezTo>
                      <a:pt x="537383" y="432753"/>
                      <a:pt x="552450" y="399271"/>
                      <a:pt x="552450" y="363278"/>
                    </a:cubicBezTo>
                    <a:cubicBezTo>
                      <a:pt x="552450" y="293803"/>
                      <a:pt x="496368" y="237721"/>
                      <a:pt x="426893" y="237721"/>
                    </a:cubicBezTo>
                    <a:cubicBezTo>
                      <a:pt x="390900" y="237721"/>
                      <a:pt x="357418" y="253625"/>
                      <a:pt x="334818" y="277899"/>
                    </a:cubicBezTo>
                    <a:lnTo>
                      <a:pt x="256973" y="200054"/>
                    </a:lnTo>
                    <a:cubicBezTo>
                      <a:pt x="246928" y="190846"/>
                      <a:pt x="246928" y="174105"/>
                      <a:pt x="256973" y="164898"/>
                    </a:cubicBezTo>
                    <a:close/>
                    <a:moveTo>
                      <a:pt x="297988" y="842068"/>
                    </a:moveTo>
                    <a:cubicBezTo>
                      <a:pt x="153179" y="842068"/>
                      <a:pt x="35156" y="724044"/>
                      <a:pt x="35156" y="579235"/>
                    </a:cubicBezTo>
                    <a:cubicBezTo>
                      <a:pt x="35156" y="434427"/>
                      <a:pt x="153179" y="316403"/>
                      <a:pt x="297988" y="316403"/>
                    </a:cubicBezTo>
                    <a:lnTo>
                      <a:pt x="310544" y="316403"/>
                    </a:lnTo>
                    <a:cubicBezTo>
                      <a:pt x="304685" y="330633"/>
                      <a:pt x="301336" y="346537"/>
                      <a:pt x="301336" y="363278"/>
                    </a:cubicBezTo>
                    <a:cubicBezTo>
                      <a:pt x="301336" y="380019"/>
                      <a:pt x="304685" y="395923"/>
                      <a:pt x="310544" y="410152"/>
                    </a:cubicBezTo>
                    <a:lnTo>
                      <a:pt x="297988" y="410152"/>
                    </a:lnTo>
                    <a:cubicBezTo>
                      <a:pt x="205076" y="410152"/>
                      <a:pt x="128905" y="485486"/>
                      <a:pt x="128905" y="579235"/>
                    </a:cubicBezTo>
                    <a:cubicBezTo>
                      <a:pt x="128905" y="672148"/>
                      <a:pt x="204239" y="748319"/>
                      <a:pt x="297988" y="748319"/>
                    </a:cubicBezTo>
                    <a:lnTo>
                      <a:pt x="337329" y="748319"/>
                    </a:lnTo>
                    <a:lnTo>
                      <a:pt x="307196" y="842068"/>
                    </a:lnTo>
                    <a:lnTo>
                      <a:pt x="297988" y="842068"/>
                    </a:lnTo>
                    <a:close/>
                    <a:moveTo>
                      <a:pt x="300499" y="975995"/>
                    </a:moveTo>
                    <a:lnTo>
                      <a:pt x="374996" y="748319"/>
                    </a:lnTo>
                    <a:lnTo>
                      <a:pt x="521479" y="748319"/>
                    </a:lnTo>
                    <a:lnTo>
                      <a:pt x="595976" y="975995"/>
                    </a:lnTo>
                    <a:lnTo>
                      <a:pt x="300499" y="975995"/>
                    </a:lnTo>
                    <a:close/>
                    <a:moveTo>
                      <a:pt x="707303" y="842068"/>
                    </a:moveTo>
                    <a:lnTo>
                      <a:pt x="590117" y="842068"/>
                    </a:lnTo>
                    <a:lnTo>
                      <a:pt x="559146" y="748319"/>
                    </a:lnTo>
                    <a:lnTo>
                      <a:pt x="749993" y="748319"/>
                    </a:lnTo>
                    <a:lnTo>
                      <a:pt x="816956" y="748319"/>
                    </a:lnTo>
                    <a:cubicBezTo>
                      <a:pt x="809423" y="801053"/>
                      <a:pt x="762548" y="842068"/>
                      <a:pt x="707303" y="8420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B14888-2F3B-3229-995D-C8F33BB79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522" y="6684168"/>
            <a:ext cx="314952" cy="375796"/>
            <a:chOff x="2791549" y="3626522"/>
            <a:chExt cx="833120" cy="99406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5102BD-E5BE-A398-1402-965553492E16}"/>
                </a:ext>
              </a:extLst>
            </p:cNvPr>
            <p:cNvGrpSpPr/>
            <p:nvPr/>
          </p:nvGrpSpPr>
          <p:grpSpPr>
            <a:xfrm>
              <a:off x="2791549" y="3626522"/>
              <a:ext cx="833120" cy="605905"/>
              <a:chOff x="2791549" y="3626522"/>
              <a:chExt cx="833120" cy="605905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3F61858A-3C57-7768-A09D-F6F828934971}"/>
                  </a:ext>
                </a:extLst>
              </p:cNvPr>
              <p:cNvSpPr/>
              <p:nvPr/>
            </p:nvSpPr>
            <p:spPr>
              <a:xfrm>
                <a:off x="2933558" y="3781786"/>
                <a:ext cx="539634" cy="276444"/>
              </a:xfrm>
              <a:custGeom>
                <a:avLst/>
                <a:gdLst>
                  <a:gd name="connsiteX0" fmla="*/ 18935 w 539634"/>
                  <a:gd name="connsiteY0" fmla="*/ 238575 h 276444"/>
                  <a:gd name="connsiteX1" fmla="*/ 0 w 539634"/>
                  <a:gd name="connsiteY1" fmla="*/ 257510 h 276444"/>
                  <a:gd name="connsiteX2" fmla="*/ 18935 w 539634"/>
                  <a:gd name="connsiteY2" fmla="*/ 276444 h 276444"/>
                  <a:gd name="connsiteX3" fmla="*/ 18935 w 539634"/>
                  <a:gd name="connsiteY3" fmla="*/ 238575 h 276444"/>
                  <a:gd name="connsiteX4" fmla="*/ 520700 w 539634"/>
                  <a:gd name="connsiteY4" fmla="*/ 276444 h 276444"/>
                  <a:gd name="connsiteX5" fmla="*/ 539635 w 539634"/>
                  <a:gd name="connsiteY5" fmla="*/ 257510 h 276444"/>
                  <a:gd name="connsiteX6" fmla="*/ 520700 w 539634"/>
                  <a:gd name="connsiteY6" fmla="*/ 238575 h 276444"/>
                  <a:gd name="connsiteX7" fmla="*/ 520700 w 539634"/>
                  <a:gd name="connsiteY7" fmla="*/ 276444 h 276444"/>
                  <a:gd name="connsiteX8" fmla="*/ 18935 w 539634"/>
                  <a:gd name="connsiteY8" fmla="*/ 0 h 276444"/>
                  <a:gd name="connsiteX9" fmla="*/ 0 w 539634"/>
                  <a:gd name="connsiteY9" fmla="*/ 18935 h 276444"/>
                  <a:gd name="connsiteX10" fmla="*/ 18935 w 539634"/>
                  <a:gd name="connsiteY10" fmla="*/ 37869 h 276444"/>
                  <a:gd name="connsiteX11" fmla="*/ 18935 w 539634"/>
                  <a:gd name="connsiteY11" fmla="*/ 0 h 276444"/>
                  <a:gd name="connsiteX12" fmla="*/ 520700 w 539634"/>
                  <a:gd name="connsiteY12" fmla="*/ 37869 h 276444"/>
                  <a:gd name="connsiteX13" fmla="*/ 539635 w 539634"/>
                  <a:gd name="connsiteY13" fmla="*/ 18935 h 276444"/>
                  <a:gd name="connsiteX14" fmla="*/ 520700 w 539634"/>
                  <a:gd name="connsiteY14" fmla="*/ 0 h 276444"/>
                  <a:gd name="connsiteX15" fmla="*/ 520700 w 539634"/>
                  <a:gd name="connsiteY15" fmla="*/ 37869 h 276444"/>
                  <a:gd name="connsiteX16" fmla="*/ 18935 w 539634"/>
                  <a:gd name="connsiteY16" fmla="*/ 119288 h 276444"/>
                  <a:gd name="connsiteX17" fmla="*/ 0 w 539634"/>
                  <a:gd name="connsiteY17" fmla="*/ 138222 h 276444"/>
                  <a:gd name="connsiteX18" fmla="*/ 18935 w 539634"/>
                  <a:gd name="connsiteY18" fmla="*/ 157157 h 276444"/>
                  <a:gd name="connsiteX19" fmla="*/ 18935 w 539634"/>
                  <a:gd name="connsiteY19" fmla="*/ 119288 h 276444"/>
                  <a:gd name="connsiteX20" fmla="*/ 520700 w 539634"/>
                  <a:gd name="connsiteY20" fmla="*/ 157157 h 276444"/>
                  <a:gd name="connsiteX21" fmla="*/ 539635 w 539634"/>
                  <a:gd name="connsiteY21" fmla="*/ 138222 h 276444"/>
                  <a:gd name="connsiteX22" fmla="*/ 520700 w 539634"/>
                  <a:gd name="connsiteY22" fmla="*/ 119288 h 276444"/>
                  <a:gd name="connsiteX23" fmla="*/ 520700 w 539634"/>
                  <a:gd name="connsiteY23" fmla="*/ 157157 h 276444"/>
                  <a:gd name="connsiteX24" fmla="*/ 18935 w 539634"/>
                  <a:gd name="connsiteY24" fmla="*/ 276444 h 276444"/>
                  <a:gd name="connsiteX25" fmla="*/ 520700 w 539634"/>
                  <a:gd name="connsiteY25" fmla="*/ 276444 h 276444"/>
                  <a:gd name="connsiteX26" fmla="*/ 520700 w 539634"/>
                  <a:gd name="connsiteY26" fmla="*/ 238575 h 276444"/>
                  <a:gd name="connsiteX27" fmla="*/ 18935 w 539634"/>
                  <a:gd name="connsiteY27" fmla="*/ 238575 h 276444"/>
                  <a:gd name="connsiteX28" fmla="*/ 18935 w 539634"/>
                  <a:gd name="connsiteY28" fmla="*/ 276444 h 276444"/>
                  <a:gd name="connsiteX29" fmla="*/ 18935 w 539634"/>
                  <a:gd name="connsiteY29" fmla="*/ 37869 h 276444"/>
                  <a:gd name="connsiteX30" fmla="*/ 520700 w 539634"/>
                  <a:gd name="connsiteY30" fmla="*/ 37869 h 276444"/>
                  <a:gd name="connsiteX31" fmla="*/ 520700 w 539634"/>
                  <a:gd name="connsiteY31" fmla="*/ 0 h 276444"/>
                  <a:gd name="connsiteX32" fmla="*/ 18935 w 539634"/>
                  <a:gd name="connsiteY32" fmla="*/ 0 h 276444"/>
                  <a:gd name="connsiteX33" fmla="*/ 18935 w 539634"/>
                  <a:gd name="connsiteY33" fmla="*/ 37869 h 276444"/>
                  <a:gd name="connsiteX34" fmla="*/ 18935 w 539634"/>
                  <a:gd name="connsiteY34" fmla="*/ 157157 h 276444"/>
                  <a:gd name="connsiteX35" fmla="*/ 520700 w 539634"/>
                  <a:gd name="connsiteY35" fmla="*/ 157157 h 276444"/>
                  <a:gd name="connsiteX36" fmla="*/ 520700 w 539634"/>
                  <a:gd name="connsiteY36" fmla="*/ 119288 h 276444"/>
                  <a:gd name="connsiteX37" fmla="*/ 18935 w 539634"/>
                  <a:gd name="connsiteY37" fmla="*/ 119288 h 276444"/>
                  <a:gd name="connsiteX38" fmla="*/ 18935 w 539634"/>
                  <a:gd name="connsiteY38" fmla="*/ 157157 h 2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39634" h="276444">
                    <a:moveTo>
                      <a:pt x="18935" y="238575"/>
                    </a:moveTo>
                    <a:cubicBezTo>
                      <a:pt x="8521" y="238575"/>
                      <a:pt x="0" y="247096"/>
                      <a:pt x="0" y="257510"/>
                    </a:cubicBezTo>
                    <a:cubicBezTo>
                      <a:pt x="0" y="267924"/>
                      <a:pt x="8521" y="276444"/>
                      <a:pt x="18935" y="276444"/>
                    </a:cubicBezTo>
                    <a:lnTo>
                      <a:pt x="18935" y="238575"/>
                    </a:lnTo>
                    <a:close/>
                    <a:moveTo>
                      <a:pt x="520700" y="276444"/>
                    </a:moveTo>
                    <a:cubicBezTo>
                      <a:pt x="531114" y="276444"/>
                      <a:pt x="539635" y="267924"/>
                      <a:pt x="539635" y="257510"/>
                    </a:cubicBezTo>
                    <a:cubicBezTo>
                      <a:pt x="539635" y="247096"/>
                      <a:pt x="531114" y="238575"/>
                      <a:pt x="520700" y="238575"/>
                    </a:cubicBezTo>
                    <a:lnTo>
                      <a:pt x="520700" y="276444"/>
                    </a:lnTo>
                    <a:close/>
                    <a:moveTo>
                      <a:pt x="18935" y="0"/>
                    </a:moveTo>
                    <a:cubicBezTo>
                      <a:pt x="8521" y="0"/>
                      <a:pt x="0" y="8521"/>
                      <a:pt x="0" y="18935"/>
                    </a:cubicBezTo>
                    <a:cubicBezTo>
                      <a:pt x="0" y="29349"/>
                      <a:pt x="8521" y="37869"/>
                      <a:pt x="18935" y="37869"/>
                    </a:cubicBezTo>
                    <a:lnTo>
                      <a:pt x="18935" y="0"/>
                    </a:lnTo>
                    <a:close/>
                    <a:moveTo>
                      <a:pt x="520700" y="37869"/>
                    </a:moveTo>
                    <a:cubicBezTo>
                      <a:pt x="531114" y="37869"/>
                      <a:pt x="539635" y="29349"/>
                      <a:pt x="539635" y="18935"/>
                    </a:cubicBezTo>
                    <a:cubicBezTo>
                      <a:pt x="539635" y="8521"/>
                      <a:pt x="531114" y="0"/>
                      <a:pt x="520700" y="0"/>
                    </a:cubicBezTo>
                    <a:lnTo>
                      <a:pt x="520700" y="37869"/>
                    </a:lnTo>
                    <a:close/>
                    <a:moveTo>
                      <a:pt x="18935" y="119288"/>
                    </a:moveTo>
                    <a:cubicBezTo>
                      <a:pt x="8521" y="119288"/>
                      <a:pt x="0" y="127808"/>
                      <a:pt x="0" y="138222"/>
                    </a:cubicBezTo>
                    <a:cubicBezTo>
                      <a:pt x="0" y="148636"/>
                      <a:pt x="8521" y="157157"/>
                      <a:pt x="18935" y="157157"/>
                    </a:cubicBezTo>
                    <a:lnTo>
                      <a:pt x="18935" y="119288"/>
                    </a:lnTo>
                    <a:close/>
                    <a:moveTo>
                      <a:pt x="520700" y="157157"/>
                    </a:moveTo>
                    <a:cubicBezTo>
                      <a:pt x="531114" y="157157"/>
                      <a:pt x="539635" y="148636"/>
                      <a:pt x="539635" y="138222"/>
                    </a:cubicBezTo>
                    <a:cubicBezTo>
                      <a:pt x="539635" y="127808"/>
                      <a:pt x="531114" y="119288"/>
                      <a:pt x="520700" y="119288"/>
                    </a:cubicBezTo>
                    <a:lnTo>
                      <a:pt x="520700" y="157157"/>
                    </a:lnTo>
                    <a:close/>
                    <a:moveTo>
                      <a:pt x="18935" y="276444"/>
                    </a:moveTo>
                    <a:lnTo>
                      <a:pt x="520700" y="276444"/>
                    </a:lnTo>
                    <a:lnTo>
                      <a:pt x="520700" y="238575"/>
                    </a:lnTo>
                    <a:lnTo>
                      <a:pt x="18935" y="238575"/>
                    </a:lnTo>
                    <a:lnTo>
                      <a:pt x="18935" y="276444"/>
                    </a:lnTo>
                    <a:close/>
                    <a:moveTo>
                      <a:pt x="18935" y="37869"/>
                    </a:moveTo>
                    <a:lnTo>
                      <a:pt x="520700" y="37869"/>
                    </a:lnTo>
                    <a:lnTo>
                      <a:pt x="520700" y="0"/>
                    </a:lnTo>
                    <a:lnTo>
                      <a:pt x="18935" y="0"/>
                    </a:lnTo>
                    <a:lnTo>
                      <a:pt x="18935" y="37869"/>
                    </a:lnTo>
                    <a:close/>
                    <a:moveTo>
                      <a:pt x="18935" y="157157"/>
                    </a:moveTo>
                    <a:lnTo>
                      <a:pt x="520700" y="157157"/>
                    </a:lnTo>
                    <a:lnTo>
                      <a:pt x="520700" y="119288"/>
                    </a:lnTo>
                    <a:lnTo>
                      <a:pt x="18935" y="119288"/>
                    </a:lnTo>
                    <a:lnTo>
                      <a:pt x="18935" y="157157"/>
                    </a:lnTo>
                    <a:close/>
                  </a:path>
                </a:pathLst>
              </a:custGeom>
              <a:solidFill>
                <a:srgbClr val="000000"/>
              </a:solidFill>
              <a:ln w="9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41B0F86-CB5C-3D98-6856-93ABF5D1411A}"/>
                  </a:ext>
                </a:extLst>
              </p:cNvPr>
              <p:cNvSpPr/>
              <p:nvPr/>
            </p:nvSpPr>
            <p:spPr>
              <a:xfrm>
                <a:off x="2791549" y="3626522"/>
                <a:ext cx="833120" cy="605905"/>
              </a:xfrm>
              <a:custGeom>
                <a:avLst/>
                <a:gdLst>
                  <a:gd name="connsiteX0" fmla="*/ 0 w 833120"/>
                  <a:gd name="connsiteY0" fmla="*/ 0 h 605905"/>
                  <a:gd name="connsiteX1" fmla="*/ 0 w 833120"/>
                  <a:gd name="connsiteY1" fmla="*/ 605905 h 605905"/>
                  <a:gd name="connsiteX2" fmla="*/ 296326 w 833120"/>
                  <a:gd name="connsiteY2" fmla="*/ 605905 h 605905"/>
                  <a:gd name="connsiteX3" fmla="*/ 304846 w 833120"/>
                  <a:gd name="connsiteY3" fmla="*/ 565196 h 605905"/>
                  <a:gd name="connsiteX4" fmla="*/ 41656 w 833120"/>
                  <a:gd name="connsiteY4" fmla="*/ 565196 h 605905"/>
                  <a:gd name="connsiteX5" fmla="*/ 41656 w 833120"/>
                  <a:gd name="connsiteY5" fmla="*/ 40709 h 605905"/>
                  <a:gd name="connsiteX6" fmla="*/ 792411 w 833120"/>
                  <a:gd name="connsiteY6" fmla="*/ 40709 h 605905"/>
                  <a:gd name="connsiteX7" fmla="*/ 792411 w 833120"/>
                  <a:gd name="connsiteY7" fmla="*/ 565196 h 605905"/>
                  <a:gd name="connsiteX8" fmla="*/ 523540 w 833120"/>
                  <a:gd name="connsiteY8" fmla="*/ 565196 h 605905"/>
                  <a:gd name="connsiteX9" fmla="*/ 532061 w 833120"/>
                  <a:gd name="connsiteY9" fmla="*/ 605905 h 605905"/>
                  <a:gd name="connsiteX10" fmla="*/ 833120 w 833120"/>
                  <a:gd name="connsiteY10" fmla="*/ 605905 h 605905"/>
                  <a:gd name="connsiteX11" fmla="*/ 833120 w 833120"/>
                  <a:gd name="connsiteY11" fmla="*/ 0 h 605905"/>
                  <a:gd name="connsiteX12" fmla="*/ 0 w 833120"/>
                  <a:gd name="connsiteY12" fmla="*/ 0 h 60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3120" h="605905">
                    <a:moveTo>
                      <a:pt x="0" y="0"/>
                    </a:moveTo>
                    <a:lnTo>
                      <a:pt x="0" y="605905"/>
                    </a:lnTo>
                    <a:lnTo>
                      <a:pt x="296326" y="605905"/>
                    </a:lnTo>
                    <a:cubicBezTo>
                      <a:pt x="297272" y="591705"/>
                      <a:pt x="300113" y="577504"/>
                      <a:pt x="304846" y="565196"/>
                    </a:cubicBezTo>
                    <a:lnTo>
                      <a:pt x="41656" y="565196"/>
                    </a:lnTo>
                    <a:lnTo>
                      <a:pt x="41656" y="40709"/>
                    </a:lnTo>
                    <a:lnTo>
                      <a:pt x="792411" y="40709"/>
                    </a:lnTo>
                    <a:lnTo>
                      <a:pt x="792411" y="565196"/>
                    </a:lnTo>
                    <a:lnTo>
                      <a:pt x="523540" y="565196"/>
                    </a:lnTo>
                    <a:cubicBezTo>
                      <a:pt x="528274" y="577504"/>
                      <a:pt x="532061" y="591705"/>
                      <a:pt x="532061" y="605905"/>
                    </a:cubicBezTo>
                    <a:lnTo>
                      <a:pt x="833120" y="605905"/>
                    </a:lnTo>
                    <a:lnTo>
                      <a:pt x="8331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DF6FD98-7C60-761E-2F2A-59BB9518937B}"/>
                </a:ext>
              </a:extLst>
            </p:cNvPr>
            <p:cNvSpPr/>
            <p:nvPr/>
          </p:nvSpPr>
          <p:spPr>
            <a:xfrm>
              <a:off x="3056632" y="4099886"/>
              <a:ext cx="293485" cy="520700"/>
            </a:xfrm>
            <a:custGeom>
              <a:avLst/>
              <a:gdLst>
                <a:gd name="connsiteX0" fmla="*/ 252776 w 293485"/>
                <a:gd name="connsiteY0" fmla="*/ 224374 h 520700"/>
                <a:gd name="connsiteX1" fmla="*/ 284018 w 293485"/>
                <a:gd name="connsiteY1" fmla="*/ 137275 h 520700"/>
                <a:gd name="connsiteX2" fmla="*/ 146743 w 293485"/>
                <a:gd name="connsiteY2" fmla="*/ 0 h 520700"/>
                <a:gd name="connsiteX3" fmla="*/ 9467 w 293485"/>
                <a:gd name="connsiteY3" fmla="*/ 137275 h 520700"/>
                <a:gd name="connsiteX4" fmla="*/ 42603 w 293485"/>
                <a:gd name="connsiteY4" fmla="*/ 226268 h 520700"/>
                <a:gd name="connsiteX5" fmla="*/ 0 w 293485"/>
                <a:gd name="connsiteY5" fmla="*/ 520700 h 520700"/>
                <a:gd name="connsiteX6" fmla="*/ 146743 w 293485"/>
                <a:gd name="connsiteY6" fmla="*/ 383425 h 520700"/>
                <a:gd name="connsiteX7" fmla="*/ 293485 w 293485"/>
                <a:gd name="connsiteY7" fmla="*/ 520700 h 520700"/>
                <a:gd name="connsiteX8" fmla="*/ 252776 w 293485"/>
                <a:gd name="connsiteY8" fmla="*/ 224374 h 520700"/>
                <a:gd name="connsiteX9" fmla="*/ 146743 w 293485"/>
                <a:gd name="connsiteY9" fmla="*/ 40709 h 520700"/>
                <a:gd name="connsiteX10" fmla="*/ 243309 w 293485"/>
                <a:gd name="connsiteY10" fmla="*/ 137275 h 520700"/>
                <a:gd name="connsiteX11" fmla="*/ 146743 w 293485"/>
                <a:gd name="connsiteY11" fmla="*/ 233842 h 520700"/>
                <a:gd name="connsiteX12" fmla="*/ 50177 w 293485"/>
                <a:gd name="connsiteY12" fmla="*/ 137275 h 520700"/>
                <a:gd name="connsiteX13" fmla="*/ 146743 w 293485"/>
                <a:gd name="connsiteY13" fmla="*/ 40709 h 520700"/>
                <a:gd name="connsiteX14" fmla="*/ 177038 w 293485"/>
                <a:gd name="connsiteY14" fmla="*/ 353129 h 520700"/>
                <a:gd name="connsiteX15" fmla="*/ 149583 w 293485"/>
                <a:gd name="connsiteY15" fmla="*/ 325674 h 520700"/>
                <a:gd name="connsiteX16" fmla="*/ 122128 w 293485"/>
                <a:gd name="connsiteY16" fmla="*/ 353129 h 520700"/>
                <a:gd name="connsiteX17" fmla="*/ 61537 w 293485"/>
                <a:gd name="connsiteY17" fmla="*/ 408039 h 520700"/>
                <a:gd name="connsiteX18" fmla="*/ 83312 w 293485"/>
                <a:gd name="connsiteY18" fmla="*/ 259403 h 520700"/>
                <a:gd name="connsiteX19" fmla="*/ 84259 w 293485"/>
                <a:gd name="connsiteY19" fmla="*/ 259403 h 520700"/>
                <a:gd name="connsiteX20" fmla="*/ 146743 w 293485"/>
                <a:gd name="connsiteY20" fmla="*/ 274551 h 520700"/>
                <a:gd name="connsiteX21" fmla="*/ 209227 w 293485"/>
                <a:gd name="connsiteY21" fmla="*/ 259403 h 520700"/>
                <a:gd name="connsiteX22" fmla="*/ 215854 w 293485"/>
                <a:gd name="connsiteY22" fmla="*/ 259403 h 520700"/>
                <a:gd name="connsiteX23" fmla="*/ 237629 w 293485"/>
                <a:gd name="connsiteY23" fmla="*/ 408039 h 520700"/>
                <a:gd name="connsiteX24" fmla="*/ 177038 w 293485"/>
                <a:gd name="connsiteY24" fmla="*/ 353129 h 5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3485" h="520700">
                  <a:moveTo>
                    <a:pt x="252776" y="224374"/>
                  </a:moveTo>
                  <a:cubicBezTo>
                    <a:pt x="272657" y="200706"/>
                    <a:pt x="284018" y="170411"/>
                    <a:pt x="284018" y="137275"/>
                  </a:cubicBezTo>
                  <a:cubicBezTo>
                    <a:pt x="284018" y="61537"/>
                    <a:pt x="222481" y="0"/>
                    <a:pt x="146743" y="0"/>
                  </a:cubicBezTo>
                  <a:cubicBezTo>
                    <a:pt x="71005" y="0"/>
                    <a:pt x="9467" y="61537"/>
                    <a:pt x="9467" y="137275"/>
                  </a:cubicBezTo>
                  <a:cubicBezTo>
                    <a:pt x="9467" y="171358"/>
                    <a:pt x="21775" y="202600"/>
                    <a:pt x="42603" y="226268"/>
                  </a:cubicBezTo>
                  <a:lnTo>
                    <a:pt x="0" y="520700"/>
                  </a:lnTo>
                  <a:lnTo>
                    <a:pt x="146743" y="383425"/>
                  </a:lnTo>
                  <a:lnTo>
                    <a:pt x="293485" y="520700"/>
                  </a:lnTo>
                  <a:lnTo>
                    <a:pt x="252776" y="224374"/>
                  </a:lnTo>
                  <a:close/>
                  <a:moveTo>
                    <a:pt x="146743" y="40709"/>
                  </a:moveTo>
                  <a:cubicBezTo>
                    <a:pt x="200706" y="40709"/>
                    <a:pt x="243309" y="83312"/>
                    <a:pt x="243309" y="137275"/>
                  </a:cubicBezTo>
                  <a:cubicBezTo>
                    <a:pt x="243309" y="191239"/>
                    <a:pt x="200706" y="233842"/>
                    <a:pt x="146743" y="233842"/>
                  </a:cubicBezTo>
                  <a:cubicBezTo>
                    <a:pt x="92779" y="233842"/>
                    <a:pt x="50177" y="191239"/>
                    <a:pt x="50177" y="137275"/>
                  </a:cubicBezTo>
                  <a:cubicBezTo>
                    <a:pt x="50177" y="83312"/>
                    <a:pt x="92779" y="40709"/>
                    <a:pt x="146743" y="40709"/>
                  </a:cubicBezTo>
                  <a:close/>
                  <a:moveTo>
                    <a:pt x="177038" y="353129"/>
                  </a:moveTo>
                  <a:lnTo>
                    <a:pt x="149583" y="325674"/>
                  </a:lnTo>
                  <a:lnTo>
                    <a:pt x="122128" y="353129"/>
                  </a:lnTo>
                  <a:lnTo>
                    <a:pt x="61537" y="408039"/>
                  </a:lnTo>
                  <a:lnTo>
                    <a:pt x="83312" y="259403"/>
                  </a:lnTo>
                  <a:lnTo>
                    <a:pt x="84259" y="259403"/>
                  </a:lnTo>
                  <a:cubicBezTo>
                    <a:pt x="103193" y="268871"/>
                    <a:pt x="124021" y="274551"/>
                    <a:pt x="146743" y="274551"/>
                  </a:cubicBezTo>
                  <a:cubicBezTo>
                    <a:pt x="169464" y="274551"/>
                    <a:pt x="190292" y="268871"/>
                    <a:pt x="209227" y="259403"/>
                  </a:cubicBezTo>
                  <a:lnTo>
                    <a:pt x="215854" y="259403"/>
                  </a:lnTo>
                  <a:lnTo>
                    <a:pt x="237629" y="408039"/>
                  </a:lnTo>
                  <a:lnTo>
                    <a:pt x="177038" y="353129"/>
                  </a:lnTo>
                  <a:close/>
                </a:path>
              </a:pathLst>
            </a:custGeom>
            <a:solidFill>
              <a:srgbClr val="7A003C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3FC02B65-DB88-9AD3-CE2A-7EE6D2F12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150" y="7192093"/>
            <a:ext cx="417696" cy="41769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7E62C8C-B9B8-2BD5-45B5-E0B0A39FFE16}"/>
              </a:ext>
            </a:extLst>
          </p:cNvPr>
          <p:cNvSpPr txBox="1"/>
          <p:nvPr userDrawn="1"/>
        </p:nvSpPr>
        <p:spPr>
          <a:xfrm>
            <a:off x="438148" y="8656484"/>
            <a:ext cx="518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3"/>
                </a:solidFill>
              </a:rPr>
              <a:t>* Times Higher Education 2023</a:t>
            </a:r>
          </a:p>
          <a:p>
            <a:r>
              <a:rPr lang="en-US" sz="1200">
                <a:solidFill>
                  <a:schemeClr val="accent3"/>
                </a:solidFill>
              </a:rPr>
              <a:t>‡ Shanghai Ranking's Academic Ranking of World Universities 2023</a:t>
            </a:r>
          </a:p>
          <a:p>
            <a:r>
              <a:rPr lang="en-US" sz="1200">
                <a:solidFill>
                  <a:schemeClr val="accent3"/>
                </a:solidFill>
              </a:rPr>
              <a:t>† Research </a:t>
            </a:r>
            <a:r>
              <a:rPr lang="en-US" sz="1200" err="1">
                <a:solidFill>
                  <a:schemeClr val="accent3"/>
                </a:solidFill>
              </a:rPr>
              <a:t>Infosource</a:t>
            </a:r>
            <a:r>
              <a:rPr lang="en-US" sz="1200">
                <a:solidFill>
                  <a:schemeClr val="accent3"/>
                </a:solidFill>
              </a:rPr>
              <a:t> 2023</a:t>
            </a:r>
            <a:endParaRPr lang="en-US" sz="1200" baseline="30000">
              <a:solidFill>
                <a:schemeClr val="accent3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89E05A3-F6AB-676E-2454-621F509EB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5D599-9721-B464-10AC-237C751ECC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7B01D-192F-BBAD-161B-8D22688A24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</p:spTree>
    <p:extLst>
      <p:ext uri="{BB962C8B-B14F-4D97-AF65-F5344CB8AC3E}">
        <p14:creationId xmlns:p14="http://schemas.microsoft.com/office/powerpoint/2010/main" val="2086490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2BD07626-E45E-A81D-40C3-0F8C5666C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30" y="440431"/>
            <a:ext cx="19393352" cy="733208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Title goes here on 1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530" y="1267200"/>
            <a:ext cx="1941773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25B13FEC-56D6-BDDA-B11D-2B62FBC1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1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55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307E64-9C0E-0EB5-E08F-ED76C1E8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999" y="4520998"/>
            <a:ext cx="14302799" cy="648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00" y="5421600"/>
            <a:ext cx="14302799" cy="280529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endParaRPr lang="en-US" sz="3600" baseline="30000" dirty="0">
              <a:solidFill>
                <a:schemeClr val="bg1"/>
              </a:solidFill>
            </a:endParaRP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 userDrawn="1"/>
        </p:nvGrpSpPr>
        <p:grpSpPr>
          <a:xfrm>
            <a:off x="3429538" y="3189238"/>
            <a:ext cx="1087755" cy="1087754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748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6582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82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37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6A45-524F-08F1-9FDF-87202C66C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9802" y="1870605"/>
            <a:ext cx="15238810" cy="3979333"/>
          </a:xfrm>
        </p:spPr>
        <p:txBody>
          <a:bodyPr anchor="b"/>
          <a:lstStyle>
            <a:lvl1pPr algn="ctr">
              <a:defRPr sz="7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68921-CA36-6180-78DB-809E3C61E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9802" y="6003397"/>
            <a:ext cx="15238810" cy="2759603"/>
          </a:xfrm>
        </p:spPr>
        <p:txBody>
          <a:bodyPr/>
          <a:lstStyle>
            <a:lvl1pPr marL="0" indent="0" algn="ctr">
              <a:buNone/>
              <a:defRPr sz="3000"/>
            </a:lvl1pPr>
            <a:lvl2pPr marL="571511" indent="0" algn="ctr">
              <a:buNone/>
              <a:defRPr sz="2500"/>
            </a:lvl2pPr>
            <a:lvl3pPr marL="1143023" indent="0" algn="ctr">
              <a:buNone/>
              <a:defRPr sz="2250"/>
            </a:lvl3pPr>
            <a:lvl4pPr marL="1714534" indent="0" algn="ctr">
              <a:buNone/>
              <a:defRPr sz="2000"/>
            </a:lvl4pPr>
            <a:lvl5pPr marL="2286046" indent="0" algn="ctr">
              <a:buNone/>
              <a:defRPr sz="2000"/>
            </a:lvl5pPr>
            <a:lvl6pPr marL="2857557" indent="0" algn="ctr">
              <a:buNone/>
              <a:defRPr sz="2000"/>
            </a:lvl6pPr>
            <a:lvl7pPr marL="3429069" indent="0" algn="ctr">
              <a:buNone/>
              <a:defRPr sz="2000"/>
            </a:lvl7pPr>
            <a:lvl8pPr marL="4000580" indent="0" algn="ctr">
              <a:buNone/>
              <a:defRPr sz="2000"/>
            </a:lvl8pPr>
            <a:lvl9pPr marL="4572091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F352-2C44-E0A7-0385-E3E2813C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1AEB-F400-1848-A41F-8B6BD3066F6D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8C031-7D25-9F3A-FBC9-8BAB899C6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F4804-2C8E-9A4E-338C-0BDB1F1E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56CD-7AB9-B143-AE54-E65367AD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21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Maroon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marR="0" indent="0" algn="l" defTabSz="1523848" rtl="0" eaLnBrk="1" fontAlgn="auto" latinLnBrk="0" hangingPunct="1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B5A15BD-FD3B-A9EB-7651-4C15CB2C1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24,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8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399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b - Maroon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6AF12-7C41-8BE1-F0D0-29655407E7C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B6DC690-5E0E-28AC-904A-0B078C570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24, 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04A5E-F49B-B7F5-E918-A733AE8352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517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Maroon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15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 - Maroon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here,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1"/>
            <a:ext cx="10160000" cy="94487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77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b - Maroon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here,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0"/>
            <a:ext cx="10160000" cy="103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541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Maroon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200" y="2044800"/>
            <a:ext cx="19443600" cy="366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00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420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8B941-1F2D-5CE2-2A8F-A04A5B1F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20318413" cy="1881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accent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767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b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054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b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02400" y="3837600"/>
            <a:ext cx="3769200" cy="53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3E0BDB4-5A47-F698-9942-26196CF700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4036" y="4108384"/>
            <a:ext cx="4787984" cy="3956861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lnSpc>
                <a:spcPct val="100000"/>
              </a:lnSpc>
              <a:buNone/>
              <a:defRPr sz="250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36800" y="4536000"/>
            <a:ext cx="9079200" cy="30996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66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8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 - Full Bleed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19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2 - Maroon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B14348-2B66-409B-1DDB-93ED677FD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4800" y="2394000"/>
            <a:ext cx="3769200" cy="53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Callouts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E3E1CB6-82BF-D96D-69BD-262E1455F8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7200" y="2664000"/>
            <a:ext cx="4788000" cy="39564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50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0CB8F8-C7D1-20C9-2877-A7FB57A968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56200" y="6236337"/>
            <a:ext cx="5486400" cy="31105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Callouts can look like this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923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206D1A-FA44-AA97-8AFB-1DE7F68CF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Creating a Brighter World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25B13FEC-56D6-BDDA-B11D-2B62FBC1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910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up to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535200"/>
            <a:ext cx="7203600" cy="5914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0563" y="0"/>
            <a:ext cx="11747850" cy="944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5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8 - 2 Line Title w/ Copy and Full Blee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184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1840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18400" y="3535200"/>
            <a:ext cx="7203600" cy="53712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74785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79200" cy="944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03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318413" cy="9448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299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b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31000" y="0"/>
            <a:ext cx="13587413" cy="9448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845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c - Toolkit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8929" y="3567599"/>
            <a:ext cx="10543122" cy="2019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8929" y="5799600"/>
            <a:ext cx="10543122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227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24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1CD51DFF-2A6D-7EC7-1E76-C81EC80C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999" y="4520998"/>
            <a:ext cx="14302799" cy="648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00" y="5421600"/>
            <a:ext cx="14302799" cy="280529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endParaRPr lang="en-US" sz="3600" baseline="30000">
              <a:solidFill>
                <a:schemeClr val="bg1"/>
              </a:solidFill>
            </a:endParaRP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 userDrawn="1"/>
        </p:nvGrpSpPr>
        <p:grpSpPr>
          <a:xfrm>
            <a:off x="3429538" y="3189238"/>
            <a:ext cx="1087755" cy="1087754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60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- Full Bleed w/ Maroon - Black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0" descr="McMaster Brighter World Logo">
            <a:extLst>
              <a:ext uri="{FF2B5EF4-FFF2-40B4-BE49-F238E27FC236}">
                <a16:creationId xmlns:a16="http://schemas.microsoft.com/office/drawing/2014/main" id="{8B657A84-7865-9E08-DA84-CCEB6051D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785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92945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714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b - Full Bleed w/ Maroon -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0" descr="McMaster Brighter World Logo">
            <a:extLst>
              <a:ext uri="{FF2B5EF4-FFF2-40B4-BE49-F238E27FC236}">
                <a16:creationId xmlns:a16="http://schemas.microsoft.com/office/drawing/2014/main" id="{8B657A84-7865-9E08-DA84-CCEB6051D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EBE3D3-D3BA-6C66-0F60-CE45C9A80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51429" y="0"/>
            <a:ext cx="6166984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7">
            <a:extLst>
              <a:ext uri="{FF2B5EF4-FFF2-40B4-BE49-F238E27FC236}">
                <a16:creationId xmlns:a16="http://schemas.microsoft.com/office/drawing/2014/main" id="{7BC0CDB4-B309-664E-5317-16C741F0D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14149846" cy="11429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49846" y="430098"/>
            <a:ext cx="5730418" cy="91927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Thank you!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832809" y="1678778"/>
            <a:ext cx="4620954" cy="919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E541934F-CE61-AF06-06B6-6B15C0576F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32808" y="2948782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699EA757-CAA9-604E-B8EB-425B15B58B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32808" y="3456783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E2AFE52A-5C16-C9BE-79D6-EF38DEE4F4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32808" y="5162206"/>
            <a:ext cx="4620955" cy="9192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654BE1F-9059-4847-3B90-768A01CA4D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832808" y="643221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CEF91EF5-F25E-E06D-1B3A-B79517D708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832808" y="6940211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24314" y="8617342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6" name="Picture 40" descr="McMaster Brighter World Logo">
            <a:extLst>
              <a:ext uri="{FF2B5EF4-FFF2-40B4-BE49-F238E27FC236}">
                <a16:creationId xmlns:a16="http://schemas.microsoft.com/office/drawing/2014/main" id="{90F3F9D5-D4DD-F94C-8A0C-628AE1FDC5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9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marR="0" indent="0" algn="l" defTabSz="1523848" rtl="0" eaLnBrk="1" fontAlgn="auto" latinLnBrk="0" hangingPunct="1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B5A15BD-FD3B-A9EB-7651-4C15CB2C1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4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b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6AF12-7C41-8BE1-F0D0-29655407E7C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B6DC690-5E0E-28AC-904A-0B078C570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04A5E-F49B-B7F5-E918-A733AE8352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8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image" Target="../media/image6.svg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image" Target="../media/image16.sv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5.pn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75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36" r:id="rId2"/>
    <p:sldLayoutId id="2147483673" r:id="rId3"/>
    <p:sldLayoutId id="2147483698" r:id="rId4"/>
    <p:sldLayoutId id="2147483674" r:id="rId5"/>
    <p:sldLayoutId id="2147483699" r:id="rId6"/>
    <p:sldLayoutId id="2147483675" r:id="rId7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6" userDrawn="1">
          <p15:clr>
            <a:srgbClr val="F26B43"/>
          </p15:clr>
        </p15:guide>
        <p15:guide id="2" pos="12523" userDrawn="1">
          <p15:clr>
            <a:srgbClr val="F26B43"/>
          </p15:clr>
        </p15:guide>
        <p15:guide id="3" orient="horz" pos="6911" userDrawn="1">
          <p15:clr>
            <a:srgbClr val="F26B43"/>
          </p15:clr>
        </p15:guide>
        <p15:guide id="4" orient="horz" pos="2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3" descr="McMaster Brighter World Logo">
            <a:extLst>
              <a:ext uri="{FF2B5EF4-FFF2-40B4-BE49-F238E27FC236}">
                <a16:creationId xmlns:a16="http://schemas.microsoft.com/office/drawing/2014/main" id="{BD60C075-AE86-8E05-54F6-84253EC0EDCA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439230" y="10046677"/>
            <a:ext cx="2919093" cy="9245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45877" y="10339754"/>
            <a:ext cx="16672536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9141708" y="10621111"/>
            <a:ext cx="0" cy="35010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0" y="10620000"/>
            <a:ext cx="6856413" cy="3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 userDrawn="1"/>
        </p:nvSpPr>
        <p:spPr>
          <a:xfrm>
            <a:off x="14712457" y="10621110"/>
            <a:ext cx="1699850" cy="3501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>
                <a:solidFill>
                  <a:schemeClr val="accent3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74400" y="10620000"/>
            <a:ext cx="763538" cy="377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0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3" r:id="rId12"/>
    <p:sldLayoutId id="2147483694" r:id="rId13"/>
    <p:sldLayoutId id="2147483695" r:id="rId14"/>
    <p:sldLayoutId id="2147483696" r:id="rId15"/>
    <p:sldLayoutId id="2147483688" r:id="rId16"/>
    <p:sldLayoutId id="2147483691" r:id="rId17"/>
    <p:sldLayoutId id="2147483692" r:id="rId18"/>
    <p:sldLayoutId id="2147483689" r:id="rId19"/>
    <p:sldLayoutId id="2147483690" r:id="rId20"/>
    <p:sldLayoutId id="2147483704" r:id="rId21"/>
    <p:sldLayoutId id="2147483705" r:id="rId22"/>
    <p:sldLayoutId id="2147483741" r:id="rId23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23" userDrawn="1">
          <p15:clr>
            <a:srgbClr val="F26B43"/>
          </p15:clr>
        </p15:guide>
        <p15:guide id="2" pos="276" userDrawn="1">
          <p15:clr>
            <a:srgbClr val="F26B43"/>
          </p15:clr>
        </p15:guide>
        <p15:guide id="3" orient="horz" pos="266" userDrawn="1">
          <p15:clr>
            <a:srgbClr val="F26B43"/>
          </p15:clr>
        </p15:guide>
        <p15:guide id="4" orient="horz" pos="691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45877" y="10339754"/>
            <a:ext cx="16672536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9141708" y="10621111"/>
            <a:ext cx="0" cy="3501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0" y="10620000"/>
            <a:ext cx="6856413" cy="3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 userDrawn="1"/>
        </p:nvSpPr>
        <p:spPr>
          <a:xfrm>
            <a:off x="14712457" y="10621110"/>
            <a:ext cx="1699850" cy="3501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24,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74400" y="10620000"/>
            <a:ext cx="763538" cy="377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23" descr="McMaster Brighter World Logo">
            <a:extLst>
              <a:ext uri="{FF2B5EF4-FFF2-40B4-BE49-F238E27FC236}">
                <a16:creationId xmlns:a16="http://schemas.microsoft.com/office/drawing/2014/main" id="{94428B16-60A1-22C3-116E-B4640B10177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439230" y="10046677"/>
            <a:ext cx="2919093" cy="9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8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29" r:id="rId8"/>
    <p:sldLayoutId id="2147483730" r:id="rId9"/>
    <p:sldLayoutId id="2147483732" r:id="rId10"/>
    <p:sldLayoutId id="2147483724" r:id="rId11"/>
    <p:sldLayoutId id="2147483715" r:id="rId12"/>
    <p:sldLayoutId id="2147483716" r:id="rId13"/>
    <p:sldLayoutId id="2147483717" r:id="rId14"/>
    <p:sldLayoutId id="2147483739" r:id="rId15"/>
    <p:sldLayoutId id="2147483740" r:id="rId16"/>
    <p:sldLayoutId id="2147483714" r:id="rId17"/>
    <p:sldLayoutId id="2147483725" r:id="rId18"/>
    <p:sldLayoutId id="2147483726" r:id="rId19"/>
    <p:sldLayoutId id="2147483727" r:id="rId20"/>
    <p:sldLayoutId id="2147483728" r:id="rId21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911" userDrawn="1">
          <p15:clr>
            <a:srgbClr val="F26B43"/>
          </p15:clr>
        </p15:guide>
        <p15:guide id="2" pos="276" userDrawn="1">
          <p15:clr>
            <a:srgbClr val="F26B43"/>
          </p15:clr>
        </p15:guide>
        <p15:guide id="3" pos="12523" userDrawn="1">
          <p15:clr>
            <a:srgbClr val="F26B43"/>
          </p15:clr>
        </p15:guide>
        <p15:guide id="4" orient="horz" pos="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W-CircleShape">
            <a:extLst>
              <a:ext uri="{FF2B5EF4-FFF2-40B4-BE49-F238E27FC236}">
                <a16:creationId xmlns:a16="http://schemas.microsoft.com/office/drawing/2014/main" id="{E70B4EF9-9B95-047B-FF5C-B61225FA6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99505" y="0"/>
            <a:ext cx="4387409" cy="9352636"/>
          </a:xfrm>
          <a:custGeom>
            <a:avLst/>
            <a:gdLst>
              <a:gd name="connsiteX0" fmla="*/ 157711 w 4387409"/>
              <a:gd name="connsiteY0" fmla="*/ 0 h 9352636"/>
              <a:gd name="connsiteX1" fmla="*/ 2359448 w 4387409"/>
              <a:gd name="connsiteY1" fmla="*/ 0 h 9352636"/>
              <a:gd name="connsiteX2" fmla="*/ 2533410 w 4387409"/>
              <a:gd name="connsiteY2" fmla="*/ 165857 h 9352636"/>
              <a:gd name="connsiteX3" fmla="*/ 4387409 w 4387409"/>
              <a:gd name="connsiteY3" fmla="*/ 4641872 h 9352636"/>
              <a:gd name="connsiteX4" fmla="*/ 2313573 w 4387409"/>
              <a:gd name="connsiteY4" fmla="*/ 9327481 h 9352636"/>
              <a:gd name="connsiteX5" fmla="*/ 2284534 w 4387409"/>
              <a:gd name="connsiteY5" fmla="*/ 9352636 h 9352636"/>
              <a:gd name="connsiteX6" fmla="*/ 0 w 4387409"/>
              <a:gd name="connsiteY6" fmla="*/ 9352636 h 9352636"/>
              <a:gd name="connsiteX7" fmla="*/ 40141 w 4387409"/>
              <a:gd name="connsiteY7" fmla="*/ 9336829 h 9352636"/>
              <a:gd name="connsiteX8" fmla="*/ 1660007 w 4387409"/>
              <a:gd name="connsiteY8" fmla="*/ 8244485 h 9352636"/>
              <a:gd name="connsiteX9" fmla="*/ 2752351 w 4387409"/>
              <a:gd name="connsiteY9" fmla="*/ 6624619 h 9352636"/>
              <a:gd name="connsiteX10" fmla="*/ 3152284 w 4387409"/>
              <a:gd name="connsiteY10" fmla="*/ 4641872 h 9352636"/>
              <a:gd name="connsiteX11" fmla="*/ 2752351 w 4387409"/>
              <a:gd name="connsiteY11" fmla="*/ 2659127 h 9352636"/>
              <a:gd name="connsiteX12" fmla="*/ 1660007 w 4387409"/>
              <a:gd name="connsiteY12" fmla="*/ 1039259 h 9352636"/>
              <a:gd name="connsiteX13" fmla="*/ 264687 w 4387409"/>
              <a:gd name="connsiteY13" fmla="*/ 48301 h 93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7409" h="9352636">
                <a:moveTo>
                  <a:pt x="157711" y="0"/>
                </a:moveTo>
                <a:lnTo>
                  <a:pt x="2359448" y="0"/>
                </a:lnTo>
                <a:lnTo>
                  <a:pt x="2533410" y="165857"/>
                </a:lnTo>
                <a:cubicBezTo>
                  <a:pt x="3678911" y="1311358"/>
                  <a:pt x="4387409" y="2893862"/>
                  <a:pt x="4387409" y="4641872"/>
                </a:cubicBezTo>
                <a:cubicBezTo>
                  <a:pt x="4387409" y="6499133"/>
                  <a:pt x="3587581" y="8169553"/>
                  <a:pt x="2313573" y="9327481"/>
                </a:cubicBezTo>
                <a:lnTo>
                  <a:pt x="2284534" y="9352636"/>
                </a:lnTo>
                <a:lnTo>
                  <a:pt x="0" y="9352636"/>
                </a:lnTo>
                <a:lnTo>
                  <a:pt x="40141" y="9336829"/>
                </a:lnTo>
                <a:cubicBezTo>
                  <a:pt x="646711" y="9080294"/>
                  <a:pt x="1191647" y="8712844"/>
                  <a:pt x="1660007" y="8244485"/>
                </a:cubicBezTo>
                <a:cubicBezTo>
                  <a:pt x="2128243" y="7776125"/>
                  <a:pt x="2495816" y="7231189"/>
                  <a:pt x="2752351" y="6624619"/>
                </a:cubicBezTo>
                <a:cubicBezTo>
                  <a:pt x="3017779" y="5997299"/>
                  <a:pt x="3152284" y="5330207"/>
                  <a:pt x="3152284" y="4641872"/>
                </a:cubicBezTo>
                <a:cubicBezTo>
                  <a:pt x="3152284" y="3953537"/>
                  <a:pt x="3017655" y="3286447"/>
                  <a:pt x="2752351" y="2659127"/>
                </a:cubicBezTo>
                <a:cubicBezTo>
                  <a:pt x="2495816" y="2052557"/>
                  <a:pt x="2128366" y="1507619"/>
                  <a:pt x="1660007" y="1039259"/>
                </a:cubicBezTo>
                <a:cubicBezTo>
                  <a:pt x="1250192" y="629554"/>
                  <a:pt x="781749" y="296916"/>
                  <a:pt x="264687" y="48301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8BD6A6-1D42-E972-B941-F0B554434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290" y="1870606"/>
            <a:ext cx="14274909" cy="3936225"/>
          </a:xfrm>
        </p:spPr>
        <p:txBody>
          <a:bodyPr/>
          <a:lstStyle/>
          <a:p>
            <a:r>
              <a:rPr lang="en-US" dirty="0"/>
              <a:t>Advances in DNA Sequencing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BCCE973-A514-105D-9B0D-04C24EA5C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290" y="6003397"/>
            <a:ext cx="6597759" cy="1389929"/>
          </a:xfrm>
        </p:spPr>
        <p:txBody>
          <a:bodyPr/>
          <a:lstStyle/>
          <a:p>
            <a:r>
              <a:rPr lang="en-US" dirty="0" err="1"/>
              <a:t>Biochem</a:t>
            </a:r>
            <a:r>
              <a:rPr lang="en-US" dirty="0"/>
              <a:t> 3BP3</a:t>
            </a:r>
          </a:p>
          <a:p>
            <a:endParaRPr lang="en-US" dirty="0"/>
          </a:p>
          <a:p>
            <a:r>
              <a:rPr lang="en-US" dirty="0"/>
              <a:t>November 26, 2025</a:t>
            </a:r>
          </a:p>
        </p:txBody>
      </p:sp>
    </p:spTree>
    <p:extLst>
      <p:ext uri="{BB962C8B-B14F-4D97-AF65-F5344CB8AC3E}">
        <p14:creationId xmlns:p14="http://schemas.microsoft.com/office/powerpoint/2010/main" val="233232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7660D-6428-D54A-2C46-12512F15E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C6BD-647D-D4D1-DD7D-B5DDED495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Advances in sequence length and resolution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908B19-863A-00B3-0228-D684227230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25,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B77E59-86B2-9B32-B6D8-AF54401EBE5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14B19-8856-0FFE-2258-FC18931525D7}"/>
              </a:ext>
            </a:extLst>
          </p:cNvPr>
          <p:cNvSpPr txBox="1"/>
          <p:nvPr/>
        </p:nvSpPr>
        <p:spPr>
          <a:xfrm>
            <a:off x="1822510" y="3169081"/>
            <a:ext cx="386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Sequence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BC786-5DEC-64F7-9FB0-E37FEE876BD7}"/>
              </a:ext>
            </a:extLst>
          </p:cNvPr>
          <p:cNvSpPr txBox="1"/>
          <p:nvPr/>
        </p:nvSpPr>
        <p:spPr>
          <a:xfrm>
            <a:off x="8227869" y="3169081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Single cell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8547D-48B1-0BD7-7428-96AC7A8C4FEE}"/>
              </a:ext>
            </a:extLst>
          </p:cNvPr>
          <p:cNvSpPr txBox="1"/>
          <p:nvPr/>
        </p:nvSpPr>
        <p:spPr>
          <a:xfrm>
            <a:off x="14966030" y="3169080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Spatial resolution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5CA1F7-2ADC-37D2-0B8C-7A2E650B3FB7}"/>
              </a:ext>
            </a:extLst>
          </p:cNvPr>
          <p:cNvSpPr/>
          <p:nvPr/>
        </p:nvSpPr>
        <p:spPr>
          <a:xfrm>
            <a:off x="871305" y="318582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A65DD1-EC88-7A67-CEE5-DB1AFE2BEBBB}"/>
              </a:ext>
            </a:extLst>
          </p:cNvPr>
          <p:cNvSpPr/>
          <p:nvPr/>
        </p:nvSpPr>
        <p:spPr>
          <a:xfrm>
            <a:off x="7184841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C18723-82FC-ACC5-3BD5-E7831C4E91D7}"/>
              </a:ext>
            </a:extLst>
          </p:cNvPr>
          <p:cNvSpPr/>
          <p:nvPr/>
        </p:nvSpPr>
        <p:spPr>
          <a:xfrm>
            <a:off x="13966159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4C65A6-D1A0-9365-3D8E-21BDEBDC33C4}"/>
              </a:ext>
            </a:extLst>
          </p:cNvPr>
          <p:cNvSpPr/>
          <p:nvPr/>
        </p:nvSpPr>
        <p:spPr>
          <a:xfrm>
            <a:off x="6444508" y="2315817"/>
            <a:ext cx="13002599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04CB36-8702-147E-BC6D-E5E319EEDCD9}"/>
              </a:ext>
            </a:extLst>
          </p:cNvPr>
          <p:cNvSpPr/>
          <p:nvPr/>
        </p:nvSpPr>
        <p:spPr>
          <a:xfrm>
            <a:off x="1484579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F764AE-4D68-B07B-E859-377B3F4C4A85}"/>
              </a:ext>
            </a:extLst>
          </p:cNvPr>
          <p:cNvSpPr/>
          <p:nvPr/>
        </p:nvSpPr>
        <p:spPr>
          <a:xfrm>
            <a:off x="1484579" y="734036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F811C-54E7-FB75-549C-A3277F15FE22}"/>
              </a:ext>
            </a:extLst>
          </p:cNvPr>
          <p:cNvSpPr txBox="1"/>
          <p:nvPr/>
        </p:nvSpPr>
        <p:spPr>
          <a:xfrm>
            <a:off x="2581835" y="7340361"/>
            <a:ext cx="3862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PacBio</a:t>
            </a:r>
          </a:p>
          <a:p>
            <a:br>
              <a:rPr lang="en-US" sz="3200" dirty="0">
                <a:latin typeface="Raleway" pitchFamily="2" charset="77"/>
              </a:rPr>
            </a:br>
            <a:endParaRPr lang="en-US" sz="3200" dirty="0">
              <a:latin typeface="Raleway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282609-D9ED-0CD9-67E7-B9A31459C17C}"/>
              </a:ext>
            </a:extLst>
          </p:cNvPr>
          <p:cNvSpPr txBox="1"/>
          <p:nvPr/>
        </p:nvSpPr>
        <p:spPr>
          <a:xfrm>
            <a:off x="2581835" y="4347160"/>
            <a:ext cx="3862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Nanopore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Read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Portability</a:t>
            </a:r>
          </a:p>
        </p:txBody>
      </p:sp>
    </p:spTree>
    <p:extLst>
      <p:ext uri="{BB962C8B-B14F-4D97-AF65-F5344CB8AC3E}">
        <p14:creationId xmlns:p14="http://schemas.microsoft.com/office/powerpoint/2010/main" val="6119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B61F-B018-8BE6-7F2B-BFE58B3AD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158B46A0-01C3-BFC6-9DF7-7ADCDC27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37" y="2155952"/>
            <a:ext cx="10312400" cy="750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6B405FA-A2F1-D580-9C34-ACE93D713F4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EA1F9718-7B74-8F0A-6925-755C48867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25,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E8CC2A6E-7C31-B61C-844A-3AF261D3552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15F1F5-5722-B3C3-AFEF-306B9CAA7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Pacific Biosciences (PacBio)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D405F-26F9-BF31-D44A-81AE031BCC29}"/>
              </a:ext>
            </a:extLst>
          </p:cNvPr>
          <p:cNvSpPr txBox="1"/>
          <p:nvPr/>
        </p:nvSpPr>
        <p:spPr>
          <a:xfrm>
            <a:off x="629814" y="2579139"/>
            <a:ext cx="875272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Single Molecule, Real Time (SMRT) Technology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Sequence by synthesis method using </a:t>
            </a:r>
            <a:r>
              <a:rPr lang="en-US" sz="3200" dirty="0" err="1">
                <a:latin typeface="Raleway" pitchFamily="2" charset="77"/>
              </a:rPr>
              <a:t>phospholinked</a:t>
            </a:r>
            <a:r>
              <a:rPr lang="en-US" sz="3200" dirty="0">
                <a:latin typeface="Raleway" pitchFamily="2" charset="77"/>
              </a:rPr>
              <a:t> nucleotides and </a:t>
            </a:r>
            <a:r>
              <a:rPr lang="en-US" sz="3200" b="1" dirty="0">
                <a:latin typeface="Raleway" pitchFamily="2" charset="77"/>
              </a:rPr>
              <a:t>zero-mode waveguide (ZMWs) sensor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Single DNA polymerase enzyme is affixed at the bottom of a ZMW with a single molecule of DNA as a template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Immobilized DNA polymerase is stable enough for long reads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9979A-4674-78DC-3E34-1E3C55BDD0B3}"/>
              </a:ext>
            </a:extLst>
          </p:cNvPr>
          <p:cNvSpPr txBox="1"/>
          <p:nvPr/>
        </p:nvSpPr>
        <p:spPr>
          <a:xfrm>
            <a:off x="15089175" y="2746565"/>
            <a:ext cx="4790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Illuminated volume: </a:t>
            </a:r>
            <a:r>
              <a:rPr lang="en-CA" sz="2400" dirty="0">
                <a:latin typeface="Raleway" pitchFamily="2" charset="77"/>
              </a:rPr>
              <a:t>~20 zeptoliters (20 X 10</a:t>
            </a:r>
            <a:r>
              <a:rPr lang="en-CA" sz="2400" baseline="30000" dirty="0">
                <a:latin typeface="Raleway" pitchFamily="2" charset="77"/>
              </a:rPr>
              <a:t>−21 </a:t>
            </a:r>
            <a:r>
              <a:rPr lang="en-CA" sz="2400" dirty="0">
                <a:latin typeface="Raleway" pitchFamily="2" charset="77"/>
              </a:rPr>
              <a:t>liters)</a:t>
            </a:r>
            <a:endParaRPr lang="en-US" sz="24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6473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07EA6-460C-E5F5-0E3A-46620CBE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E5BA008-3CFD-7EA4-9694-33912D784DE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E7A9BD48-B9B2-8882-C8FD-A184EF59B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24,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4A37F243-B7A5-32AE-DC18-123EC1C5DDE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683DEF-BC63-FC53-0FA2-E47ECD369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HiFi Sequencing – increasing base accuracy</a:t>
            </a:r>
          </a:p>
        </p:txBody>
      </p:sp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F6758F5D-225A-348C-0CD9-9E4510DAD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3"/>
          <a:stretch/>
        </p:blipFill>
        <p:spPr>
          <a:xfrm>
            <a:off x="1540322" y="2313586"/>
            <a:ext cx="16869687" cy="697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03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6C211-3CC3-1C7C-9D8B-88808FB50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243D904-B793-23EA-8F6E-845EC56D0CB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A323C13D-770E-37AC-AA58-E32D27E03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24,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90771E14-41EA-4BE7-5AE0-387CA77473A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C299B54-915D-6CA1-290B-0F216FCE9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Which platform to choose? Nanopore vs PacBio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D2797E-3D3E-686A-0BD0-96A1258D4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168"/>
              </p:ext>
            </p:extLst>
          </p:nvPr>
        </p:nvGraphicFramePr>
        <p:xfrm>
          <a:off x="2077024" y="3577097"/>
          <a:ext cx="16164363" cy="427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8121">
                  <a:extLst>
                    <a:ext uri="{9D8B030D-6E8A-4147-A177-3AD203B41FA5}">
                      <a16:colId xmlns:a16="http://schemas.microsoft.com/office/drawing/2014/main" val="947887278"/>
                    </a:ext>
                  </a:extLst>
                </a:gridCol>
                <a:gridCol w="5388121">
                  <a:extLst>
                    <a:ext uri="{9D8B030D-6E8A-4147-A177-3AD203B41FA5}">
                      <a16:colId xmlns:a16="http://schemas.microsoft.com/office/drawing/2014/main" val="2895704876"/>
                    </a:ext>
                  </a:extLst>
                </a:gridCol>
                <a:gridCol w="5388121">
                  <a:extLst>
                    <a:ext uri="{9D8B030D-6E8A-4147-A177-3AD203B41FA5}">
                      <a16:colId xmlns:a16="http://schemas.microsoft.com/office/drawing/2014/main" val="1314584882"/>
                    </a:ext>
                  </a:extLst>
                </a:gridCol>
              </a:tblGrid>
              <a:tr h="69423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Raleway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aleway" pitchFamily="2" charset="77"/>
                        </a:rPr>
                        <a:t>Nanopore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aleway" pitchFamily="2" charset="77"/>
                        </a:rPr>
                        <a:t>PacBio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68126"/>
                  </a:ext>
                </a:extLst>
              </a:tr>
              <a:tr h="11938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aleway" pitchFamily="2" charset="77"/>
                        </a:rPr>
                        <a:t>Read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Raleway" pitchFamily="2" charset="77"/>
                        </a:rPr>
                        <a:t>100 </a:t>
                      </a:r>
                      <a:r>
                        <a:rPr lang="en-US" b="1" dirty="0" err="1">
                          <a:latin typeface="Raleway" pitchFamily="2" charset="77"/>
                        </a:rPr>
                        <a:t>kbp</a:t>
                      </a:r>
                      <a:r>
                        <a:rPr lang="en-US" b="1" dirty="0">
                          <a:latin typeface="Raleway" pitchFamily="2" charset="77"/>
                        </a:rPr>
                        <a:t> </a:t>
                      </a:r>
                      <a:br>
                        <a:rPr lang="en-US" b="1" dirty="0">
                          <a:latin typeface="Raleway" pitchFamily="2" charset="77"/>
                        </a:rPr>
                      </a:br>
                      <a:r>
                        <a:rPr lang="en-US" b="1" dirty="0">
                          <a:latin typeface="Raleway" pitchFamily="2" charset="77"/>
                        </a:rPr>
                        <a:t>(1-4 </a:t>
                      </a:r>
                      <a:r>
                        <a:rPr lang="en-US" b="1" dirty="0" err="1">
                          <a:latin typeface="Raleway" pitchFamily="2" charset="77"/>
                        </a:rPr>
                        <a:t>Mbp</a:t>
                      </a:r>
                      <a:r>
                        <a:rPr lang="en-US" b="1" dirty="0">
                          <a:latin typeface="Raleway" pitchFamily="2" charset="77"/>
                        </a:rPr>
                        <a:t> possible)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aleway" pitchFamily="2" charset="77"/>
                        </a:rPr>
                        <a:t>10-25 </a:t>
                      </a:r>
                      <a:r>
                        <a:rPr lang="en-US" dirty="0" err="1">
                          <a:latin typeface="Raleway" pitchFamily="2" charset="77"/>
                        </a:rPr>
                        <a:t>kbp</a:t>
                      </a:r>
                      <a:endParaRPr lang="en-US" dirty="0">
                        <a:latin typeface="Raleway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948260"/>
                  </a:ext>
                </a:extLst>
              </a:tr>
              <a:tr h="11938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aleway" pitchFamily="2" charset="77"/>
                        </a:rPr>
                        <a:t>Base pair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aleway" pitchFamily="2" charset="77"/>
                        </a:rPr>
                        <a:t>Q17-20</a:t>
                      </a:r>
                    </a:p>
                    <a:p>
                      <a:pPr algn="ctr"/>
                      <a:r>
                        <a:rPr lang="en-US" dirty="0">
                          <a:latin typeface="Raleway" pitchFamily="2" charset="77"/>
                        </a:rPr>
                        <a:t>(98-99%)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Raleway" pitchFamily="2" charset="77"/>
                        </a:rPr>
                        <a:t>Q30-50</a:t>
                      </a:r>
                      <a:br>
                        <a:rPr lang="en-US" b="1" dirty="0">
                          <a:latin typeface="Raleway" pitchFamily="2" charset="77"/>
                        </a:rPr>
                      </a:br>
                      <a:r>
                        <a:rPr lang="en-US" b="1" dirty="0">
                          <a:latin typeface="Raleway" pitchFamily="2" charset="77"/>
                        </a:rPr>
                        <a:t>(99.9-99.99%)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114547"/>
                  </a:ext>
                </a:extLst>
              </a:tr>
              <a:tr h="11938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aleway" pitchFamily="2" charset="77"/>
                        </a:rPr>
                        <a:t>Portable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Raleway" pitchFamily="2" charset="77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aleway" pitchFamily="2" charset="77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41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726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6A33-F52A-52A2-709F-2FC3D19D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1C5F-2538-E890-949E-30C77B2AF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Leveraging long-read technologies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246A34-C3A1-AF18-EDC4-38352CA11A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180365-485E-A0E1-6A28-8F6B4993FFD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7" name="Picture 16" descr="A chart of people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3B24F30-0A10-8983-E071-5601A663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80" y="3403557"/>
            <a:ext cx="6940850" cy="64494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7E3DD0-647F-2C7A-7923-D9522386376E}"/>
              </a:ext>
            </a:extLst>
          </p:cNvPr>
          <p:cNvSpPr txBox="1"/>
          <p:nvPr/>
        </p:nvSpPr>
        <p:spPr>
          <a:xfrm>
            <a:off x="502261" y="2422609"/>
            <a:ext cx="14994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Constructing the first human pangenome reference</a:t>
            </a:r>
          </a:p>
        </p:txBody>
      </p:sp>
      <p:pic>
        <p:nvPicPr>
          <p:cNvPr id="14338" name="Picture 2" descr="Scientists release a new human “pangenome” reference | National Institutes  of Health (NIH)">
            <a:extLst>
              <a:ext uri="{FF2B5EF4-FFF2-40B4-BE49-F238E27FC236}">
                <a16:creationId xmlns:a16="http://schemas.microsoft.com/office/drawing/2014/main" id="{523AA6A8-A99E-8507-0F53-A06AA0FA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221" y="3770788"/>
            <a:ext cx="9309516" cy="523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143F9B5F-67FA-4EA8-AE57-6588FF749529}"/>
              </a:ext>
            </a:extLst>
          </p:cNvPr>
          <p:cNvSpPr/>
          <p:nvPr/>
        </p:nvSpPr>
        <p:spPr>
          <a:xfrm>
            <a:off x="7999510" y="5932445"/>
            <a:ext cx="2570711" cy="9132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CEA623-A68D-F835-B076-AE7C9DBCA0CC}"/>
              </a:ext>
            </a:extLst>
          </p:cNvPr>
          <p:cNvSpPr txBox="1"/>
          <p:nvPr/>
        </p:nvSpPr>
        <p:spPr>
          <a:xfrm>
            <a:off x="3528993" y="10706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Liao et al. </a:t>
            </a:r>
            <a:r>
              <a:rPr lang="en-CA" dirty="0"/>
              <a:t>Nature </a:t>
            </a:r>
            <a:r>
              <a:rPr lang="en-US" dirty="0"/>
              <a:t>2023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601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C77D-5A7A-694D-D09A-EAAA792B1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F7BC-D25D-E9F0-A3E8-BC407865B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Leveraging long-read technologies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6160C-47FF-A443-FE43-18D7EC7B0D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33C002-75D9-0166-6C30-D9283703244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7" name="Picture 16" descr="A chart of people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386EB6F-196B-C91D-7A03-2D52DAFF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80" y="3403557"/>
            <a:ext cx="6940850" cy="64494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B30B84-874B-DEC7-AF8E-0E2988294F79}"/>
              </a:ext>
            </a:extLst>
          </p:cNvPr>
          <p:cNvSpPr txBox="1"/>
          <p:nvPr/>
        </p:nvSpPr>
        <p:spPr>
          <a:xfrm>
            <a:off x="502261" y="2422609"/>
            <a:ext cx="14994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Constructing the first human pangenome reference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0EF412C-8814-7DF8-6B93-12F0E2FA3446}"/>
              </a:ext>
            </a:extLst>
          </p:cNvPr>
          <p:cNvSpPr/>
          <p:nvPr/>
        </p:nvSpPr>
        <p:spPr>
          <a:xfrm>
            <a:off x="7999510" y="5932445"/>
            <a:ext cx="2570711" cy="9132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9DA1B-A3FC-98BD-1E9A-87962AB7978E}"/>
              </a:ext>
            </a:extLst>
          </p:cNvPr>
          <p:cNvSpPr txBox="1"/>
          <p:nvPr/>
        </p:nvSpPr>
        <p:spPr>
          <a:xfrm>
            <a:off x="11693855" y="4834792"/>
            <a:ext cx="80839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Four different sequencing methods: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PacBio HiFi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ONT long read</a:t>
            </a:r>
          </a:p>
          <a:p>
            <a:pPr marL="514350" indent="-514350">
              <a:buAutoNum type="arabicPeriod"/>
            </a:pPr>
            <a:r>
              <a:rPr lang="en-US" sz="3200" dirty="0" err="1">
                <a:latin typeface="Raleway" pitchFamily="2" charset="77"/>
              </a:rPr>
              <a:t>Bionano</a:t>
            </a:r>
            <a:r>
              <a:rPr lang="en-US" sz="3200" dirty="0">
                <a:latin typeface="Raleway" pitchFamily="2" charset="77"/>
              </a:rPr>
              <a:t> optical mapping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Illumina short read sequencing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4EBD4-EB29-C189-CF50-CFCDA5159D46}"/>
              </a:ext>
            </a:extLst>
          </p:cNvPr>
          <p:cNvSpPr txBox="1"/>
          <p:nvPr/>
        </p:nvSpPr>
        <p:spPr>
          <a:xfrm>
            <a:off x="3528993" y="10706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Liao et al. </a:t>
            </a:r>
            <a:r>
              <a:rPr lang="en-CA" dirty="0"/>
              <a:t>Nature </a:t>
            </a:r>
            <a:r>
              <a:rPr lang="en-US" dirty="0"/>
              <a:t>2023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85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133C9-587F-BD04-5E67-1914F7B0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44DB-ED76-C25E-08E9-4C4F1647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Leveraging long-read technologies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F741A8-2120-C52B-B03E-5564A46E17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B49B5A-DFBD-B2C8-8F49-2DAEE7EF66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DB0BE2A-8D28-1080-0A6E-EEE9C23C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80" y="2186821"/>
            <a:ext cx="15862852" cy="787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13528-167E-09F9-73DD-AE1DEE7D851F}"/>
              </a:ext>
            </a:extLst>
          </p:cNvPr>
          <p:cNvSpPr txBox="1"/>
          <p:nvPr/>
        </p:nvSpPr>
        <p:spPr>
          <a:xfrm>
            <a:off x="3528993" y="10706410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Heng et al. </a:t>
            </a:r>
            <a:r>
              <a:rPr lang="en-CA" dirty="0"/>
              <a:t>Synthetic and Systems Biotechnology</a:t>
            </a:r>
            <a:r>
              <a:rPr lang="en-US" dirty="0"/>
              <a:t> 2023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6314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232D-5FF0-F737-69F6-1109E522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0632-6CC1-300A-5CF7-CBCABE0E4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Advances in sequence length and resolution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92F2C-C697-E8CC-A47A-05EEEEF8E0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2145-1D27-2C27-4330-B72390714C7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AA868-3795-62FF-1A5A-1A070BE5E209}"/>
              </a:ext>
            </a:extLst>
          </p:cNvPr>
          <p:cNvSpPr txBox="1"/>
          <p:nvPr/>
        </p:nvSpPr>
        <p:spPr>
          <a:xfrm>
            <a:off x="1822510" y="3169081"/>
            <a:ext cx="386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Sequence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01F8E-6D3F-0DE8-E5CF-911C204DBBE7}"/>
              </a:ext>
            </a:extLst>
          </p:cNvPr>
          <p:cNvSpPr txBox="1"/>
          <p:nvPr/>
        </p:nvSpPr>
        <p:spPr>
          <a:xfrm>
            <a:off x="8227869" y="3169081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Single cell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68374-1459-D760-00B6-8757266312D5}"/>
              </a:ext>
            </a:extLst>
          </p:cNvPr>
          <p:cNvSpPr txBox="1"/>
          <p:nvPr/>
        </p:nvSpPr>
        <p:spPr>
          <a:xfrm>
            <a:off x="14966030" y="3169080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Spatial resolution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992D1D-CFDC-2262-1523-C9CD26F00D49}"/>
              </a:ext>
            </a:extLst>
          </p:cNvPr>
          <p:cNvSpPr/>
          <p:nvPr/>
        </p:nvSpPr>
        <p:spPr>
          <a:xfrm>
            <a:off x="871305" y="318582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8AA1BC-969D-756B-2109-F5F688C9680E}"/>
              </a:ext>
            </a:extLst>
          </p:cNvPr>
          <p:cNvSpPr/>
          <p:nvPr/>
        </p:nvSpPr>
        <p:spPr>
          <a:xfrm>
            <a:off x="7184841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C1195A-834D-5D12-79F9-D7F1B5401609}"/>
              </a:ext>
            </a:extLst>
          </p:cNvPr>
          <p:cNvSpPr/>
          <p:nvPr/>
        </p:nvSpPr>
        <p:spPr>
          <a:xfrm>
            <a:off x="13966159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036130-9655-6A63-45CC-DF7B0070EB74}"/>
              </a:ext>
            </a:extLst>
          </p:cNvPr>
          <p:cNvSpPr/>
          <p:nvPr/>
        </p:nvSpPr>
        <p:spPr>
          <a:xfrm>
            <a:off x="6444508" y="2315817"/>
            <a:ext cx="13002599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D8CCBD-F41B-F542-A9FA-0FBA0C23A2A1}"/>
              </a:ext>
            </a:extLst>
          </p:cNvPr>
          <p:cNvSpPr/>
          <p:nvPr/>
        </p:nvSpPr>
        <p:spPr>
          <a:xfrm>
            <a:off x="1484579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532FB-458A-A158-94EC-003ADB69EC61}"/>
              </a:ext>
            </a:extLst>
          </p:cNvPr>
          <p:cNvSpPr txBox="1"/>
          <p:nvPr/>
        </p:nvSpPr>
        <p:spPr>
          <a:xfrm>
            <a:off x="2581835" y="4347160"/>
            <a:ext cx="3862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Nanopore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Read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Portability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23EB10-146F-5AAE-EC32-CD28B9A739CA}"/>
              </a:ext>
            </a:extLst>
          </p:cNvPr>
          <p:cNvSpPr/>
          <p:nvPr/>
        </p:nvSpPr>
        <p:spPr>
          <a:xfrm>
            <a:off x="1484579" y="734036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47875-715A-AA99-2CB9-17E7F0ED2679}"/>
              </a:ext>
            </a:extLst>
          </p:cNvPr>
          <p:cNvSpPr txBox="1"/>
          <p:nvPr/>
        </p:nvSpPr>
        <p:spPr>
          <a:xfrm>
            <a:off x="2581835" y="7340361"/>
            <a:ext cx="38626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PacBio</a:t>
            </a:r>
          </a:p>
          <a:p>
            <a:br>
              <a:rPr lang="en-US" sz="3200" dirty="0">
                <a:latin typeface="Raleway" pitchFamily="2" charset="77"/>
              </a:rPr>
            </a:br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Base accuracy</a:t>
            </a:r>
          </a:p>
        </p:txBody>
      </p:sp>
    </p:spTree>
    <p:extLst>
      <p:ext uri="{BB962C8B-B14F-4D97-AF65-F5344CB8AC3E}">
        <p14:creationId xmlns:p14="http://schemas.microsoft.com/office/powerpoint/2010/main" val="215983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10F3B-C8FC-AB3A-4120-242A0A058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2701-DA90-A062-688E-93C52526A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Advances in sequence length and resolution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744AD-A03E-1A16-10D1-5E01010BF3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81DED0-6155-4633-E80C-85D5A7D733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45C47-EE55-0486-7768-D7F63C43D230}"/>
              </a:ext>
            </a:extLst>
          </p:cNvPr>
          <p:cNvSpPr txBox="1"/>
          <p:nvPr/>
        </p:nvSpPr>
        <p:spPr>
          <a:xfrm>
            <a:off x="1822510" y="3169081"/>
            <a:ext cx="386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Sequence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3B080-56CA-1FAF-A63B-491B53EBACE2}"/>
              </a:ext>
            </a:extLst>
          </p:cNvPr>
          <p:cNvSpPr txBox="1"/>
          <p:nvPr/>
        </p:nvSpPr>
        <p:spPr>
          <a:xfrm>
            <a:off x="8227869" y="3169081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Single cell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57803-D7F3-BD81-1826-9B5897D55C9F}"/>
              </a:ext>
            </a:extLst>
          </p:cNvPr>
          <p:cNvSpPr txBox="1"/>
          <p:nvPr/>
        </p:nvSpPr>
        <p:spPr>
          <a:xfrm>
            <a:off x="14966030" y="3169080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Spatial resolution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EC45D5-3179-6370-864D-F537BA2E0248}"/>
              </a:ext>
            </a:extLst>
          </p:cNvPr>
          <p:cNvSpPr/>
          <p:nvPr/>
        </p:nvSpPr>
        <p:spPr>
          <a:xfrm>
            <a:off x="871305" y="318582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38CC41-F149-B397-0682-E64859E0E7EC}"/>
              </a:ext>
            </a:extLst>
          </p:cNvPr>
          <p:cNvSpPr/>
          <p:nvPr/>
        </p:nvSpPr>
        <p:spPr>
          <a:xfrm>
            <a:off x="7184841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9F9BD-EDF4-5A34-5A3A-771B036D1D99}"/>
              </a:ext>
            </a:extLst>
          </p:cNvPr>
          <p:cNvSpPr/>
          <p:nvPr/>
        </p:nvSpPr>
        <p:spPr>
          <a:xfrm>
            <a:off x="13966159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E4C2E0-2862-6BBD-FDE5-EA49348CD4BD}"/>
              </a:ext>
            </a:extLst>
          </p:cNvPr>
          <p:cNvSpPr/>
          <p:nvPr/>
        </p:nvSpPr>
        <p:spPr>
          <a:xfrm>
            <a:off x="13318435" y="2315817"/>
            <a:ext cx="5823762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A89E06-415D-6110-AE4E-BF7A979EDE20}"/>
              </a:ext>
            </a:extLst>
          </p:cNvPr>
          <p:cNvSpPr/>
          <p:nvPr/>
        </p:nvSpPr>
        <p:spPr>
          <a:xfrm>
            <a:off x="1484579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64710-DC8A-C427-5204-51C068432F82}"/>
              </a:ext>
            </a:extLst>
          </p:cNvPr>
          <p:cNvSpPr txBox="1"/>
          <p:nvPr/>
        </p:nvSpPr>
        <p:spPr>
          <a:xfrm>
            <a:off x="2581835" y="4347160"/>
            <a:ext cx="3862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Nanopore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Read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Portability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F6CA98-1BBF-CEFF-8B00-D7177DA4B2CC}"/>
              </a:ext>
            </a:extLst>
          </p:cNvPr>
          <p:cNvSpPr/>
          <p:nvPr/>
        </p:nvSpPr>
        <p:spPr>
          <a:xfrm>
            <a:off x="1484579" y="734036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374C5-A0C4-ADBB-4D04-4EF1854B4516}"/>
              </a:ext>
            </a:extLst>
          </p:cNvPr>
          <p:cNvSpPr txBox="1"/>
          <p:nvPr/>
        </p:nvSpPr>
        <p:spPr>
          <a:xfrm>
            <a:off x="2581835" y="7340361"/>
            <a:ext cx="38626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PacBio</a:t>
            </a:r>
          </a:p>
          <a:p>
            <a:br>
              <a:rPr lang="en-US" sz="3200" dirty="0">
                <a:latin typeface="Raleway" pitchFamily="2" charset="77"/>
              </a:rPr>
            </a:br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Base accuracy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00B819-AB11-91DD-A199-9C512406588B}"/>
              </a:ext>
            </a:extLst>
          </p:cNvPr>
          <p:cNvSpPr/>
          <p:nvPr/>
        </p:nvSpPr>
        <p:spPr>
          <a:xfrm>
            <a:off x="766166" y="2865782"/>
            <a:ext cx="5823762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4EA967-83B3-B943-B516-02A553E4EA1B}"/>
              </a:ext>
            </a:extLst>
          </p:cNvPr>
          <p:cNvSpPr/>
          <p:nvPr/>
        </p:nvSpPr>
        <p:spPr>
          <a:xfrm>
            <a:off x="7860702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D8A1F8-C494-0420-D679-2EBDC35526B9}"/>
              </a:ext>
            </a:extLst>
          </p:cNvPr>
          <p:cNvSpPr txBox="1"/>
          <p:nvPr/>
        </p:nvSpPr>
        <p:spPr>
          <a:xfrm>
            <a:off x="8936038" y="4393327"/>
            <a:ext cx="38626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10X Genomics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</p:txBody>
      </p:sp>
      <p:pic>
        <p:nvPicPr>
          <p:cNvPr id="16386" name="Picture 2" descr="From Smoothies to Fruit Tarts: The Development of Spatial Transcriptomics.  – Tumor Genetics Blog">
            <a:extLst>
              <a:ext uri="{FF2B5EF4-FFF2-40B4-BE49-F238E27FC236}">
                <a16:creationId xmlns:a16="http://schemas.microsoft.com/office/drawing/2014/main" id="{4B43961D-E44D-D219-85C9-8E6270577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57"/>
          <a:stretch/>
        </p:blipFill>
        <p:spPr bwMode="auto">
          <a:xfrm>
            <a:off x="6589928" y="5725331"/>
            <a:ext cx="7233777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5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F452-4D45-0ADE-37E9-B8F8B20B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B158CBF-52AB-5B32-8DFB-83DFFF0865F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C2B75712-3B46-402E-99C1-319CFF0D9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24,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7C03CF7B-6292-ECFB-B22F-CFECA18AC85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AD9F26-E97D-46E3-3733-6226322BB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10X Genomics: single cell sequencing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47427-F5A7-E40E-692D-8C66F0B22192}"/>
              </a:ext>
            </a:extLst>
          </p:cNvPr>
          <p:cNvSpPr txBox="1"/>
          <p:nvPr/>
        </p:nvSpPr>
        <p:spPr>
          <a:xfrm>
            <a:off x="577823" y="7190895"/>
            <a:ext cx="147880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Combines cell sorting with sequencing to measure single-cell transcriptome.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Individual cells are separated into Gel Beads in </a:t>
            </a:r>
            <a:r>
              <a:rPr lang="en-US" sz="3200" dirty="0" err="1">
                <a:latin typeface="Raleway" pitchFamily="2" charset="77"/>
              </a:rPr>
              <a:t>EMulsion</a:t>
            </a:r>
            <a:r>
              <a:rPr lang="en-US" sz="3200" dirty="0">
                <a:latin typeface="Raleway" pitchFamily="2" charset="77"/>
              </a:rPr>
              <a:t> (GEMs) along with barcoded gel beads and reverse transcriptase/reagents. </a:t>
            </a:r>
          </a:p>
        </p:txBody>
      </p:sp>
      <p:pic>
        <p:nvPicPr>
          <p:cNvPr id="9218" name="Picture 2" descr="The neXt generation of single cell RNA-seq: An introduction to GEM-X  technology | 10x Genomics">
            <a:extLst>
              <a:ext uri="{FF2B5EF4-FFF2-40B4-BE49-F238E27FC236}">
                <a16:creationId xmlns:a16="http://schemas.microsoft.com/office/drawing/2014/main" id="{9BF40A34-B572-904E-007A-8311225C1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320" y="2460701"/>
            <a:ext cx="13929618" cy="711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65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evin2.png">
            <a:extLst>
              <a:ext uri="{FF2B5EF4-FFF2-40B4-BE49-F238E27FC236}">
                <a16:creationId xmlns:a16="http://schemas.microsoft.com/office/drawing/2014/main" id="{4BC7DF49-35DD-8D56-C7E6-5017438B4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37" y="2573458"/>
            <a:ext cx="11703500" cy="7127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73DFE-BB3C-3956-129B-6F86BEACC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Sequencing we have learnt about so far …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9286E-2D19-AD7C-8249-CE51A1127B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31DEF6-8CA4-663D-7B8E-729E13C9FB7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815DC-648F-C068-B805-8BB347787E0D}"/>
              </a:ext>
            </a:extLst>
          </p:cNvPr>
          <p:cNvSpPr txBox="1"/>
          <p:nvPr/>
        </p:nvSpPr>
        <p:spPr>
          <a:xfrm>
            <a:off x="768962" y="2434070"/>
            <a:ext cx="710282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Illumina DNA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Shot gun approach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Sequence small fragments about 250 base pairs in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Can use some library prep tricks to measure additional information: RNA-seq, </a:t>
            </a:r>
            <a:r>
              <a:rPr lang="en-US" sz="3200" dirty="0" err="1">
                <a:latin typeface="Raleway" pitchFamily="2" charset="77"/>
              </a:rPr>
              <a:t>ChIP</a:t>
            </a:r>
            <a:r>
              <a:rPr lang="en-US" sz="3200" dirty="0">
                <a:latin typeface="Raleway" pitchFamily="2" charset="77"/>
              </a:rPr>
              <a:t>-seq, Bisulfite-seq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Limitations: </a:t>
            </a:r>
          </a:p>
          <a:p>
            <a:r>
              <a:rPr lang="en-US" sz="3200" dirty="0">
                <a:latin typeface="Raleway" pitchFamily="2" charset="77"/>
              </a:rPr>
              <a:t>1. Short reads which can reduce alignment efficiency</a:t>
            </a:r>
          </a:p>
          <a:p>
            <a:r>
              <a:rPr lang="en-US" sz="3200" dirty="0">
                <a:latin typeface="Raleway" pitchFamily="2" charset="77"/>
              </a:rPr>
              <a:t>2. Sequencing multiple cells together, read out is an average</a:t>
            </a:r>
          </a:p>
        </p:txBody>
      </p:sp>
    </p:spTree>
    <p:extLst>
      <p:ext uri="{BB962C8B-B14F-4D97-AF65-F5344CB8AC3E}">
        <p14:creationId xmlns:p14="http://schemas.microsoft.com/office/powerpoint/2010/main" val="235273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7BC6B-5173-6E80-AF50-395D7B45E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66CA64E-1BB9-30AA-4C51-7A684111248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FB475804-4D79-2A34-6998-1F1B594CC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24,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CE202B5C-B6BA-AC29-92AE-F944100DE25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A1F5F3-03B4-11D2-F945-FDD24EE77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10X Genomics: single cell sequencing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A24D2-1B15-44E3-67B6-D2463AFA0A7A}"/>
              </a:ext>
            </a:extLst>
          </p:cNvPr>
          <p:cNvSpPr txBox="1"/>
          <p:nvPr/>
        </p:nvSpPr>
        <p:spPr>
          <a:xfrm>
            <a:off x="629814" y="2579139"/>
            <a:ext cx="183550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Cell is lysed within GEM, mRNA anneals to bead’s oligos. RNA is reverse transcribed in cDNA such that every cDNA has: </a:t>
            </a:r>
            <a:r>
              <a:rPr lang="en-US" sz="3200" b="1" dirty="0">
                <a:latin typeface="Raleway" pitchFamily="2" charset="77"/>
              </a:rPr>
              <a:t>10x barcode + UMI + cDNA sequence </a:t>
            </a:r>
          </a:p>
          <a:p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cDNA sequence = which gene</a:t>
            </a:r>
          </a:p>
          <a:p>
            <a:r>
              <a:rPr lang="en-US" sz="3200" dirty="0">
                <a:latin typeface="Raleway" pitchFamily="2" charset="77"/>
              </a:rPr>
              <a:t>UMI (unique molecular identifier) = which RNA molecule</a:t>
            </a:r>
          </a:p>
          <a:p>
            <a:r>
              <a:rPr lang="en-US" sz="3200" dirty="0">
                <a:latin typeface="Raleway" pitchFamily="2" charset="77"/>
              </a:rPr>
              <a:t>10x barcode = which cell</a:t>
            </a:r>
          </a:p>
        </p:txBody>
      </p:sp>
      <p:pic>
        <p:nvPicPr>
          <p:cNvPr id="8194" name="Picture 2" descr="Universal 3' Gene Expression | Official 10x Genomics Support">
            <a:extLst>
              <a:ext uri="{FF2B5EF4-FFF2-40B4-BE49-F238E27FC236}">
                <a16:creationId xmlns:a16="http://schemas.microsoft.com/office/drawing/2014/main" id="{3098C65D-CA75-FA26-B48A-1C677110D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335" y="5348583"/>
            <a:ext cx="13799834" cy="46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F511CE-E5A8-7F53-D52F-8045EC53AE82}"/>
              </a:ext>
            </a:extLst>
          </p:cNvPr>
          <p:cNvSpPr txBox="1"/>
          <p:nvPr/>
        </p:nvSpPr>
        <p:spPr>
          <a:xfrm>
            <a:off x="14671046" y="5070561"/>
            <a:ext cx="2205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50-100bp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E27D-A436-1EA7-6A9E-AF787839EA98}"/>
              </a:ext>
            </a:extLst>
          </p:cNvPr>
          <p:cNvSpPr txBox="1"/>
          <p:nvPr/>
        </p:nvSpPr>
        <p:spPr>
          <a:xfrm>
            <a:off x="629814" y="7508960"/>
            <a:ext cx="4114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Does not sequence full transcript</a:t>
            </a:r>
          </a:p>
        </p:txBody>
      </p:sp>
    </p:spTree>
    <p:extLst>
      <p:ext uri="{BB962C8B-B14F-4D97-AF65-F5344CB8AC3E}">
        <p14:creationId xmlns:p14="http://schemas.microsoft.com/office/powerpoint/2010/main" val="616279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A5435-E75B-45C2-A97B-783DCA9CC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0C60E565-563E-8E7B-281A-95F8BA678C2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96F20606-B518-CD59-BBAE-5E185B97B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24,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B6E83C8C-1C99-F5BF-5E9C-C1AE070DD8C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9FDD90-6F86-6805-F18F-E66456D16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08693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Questions that can be answered with </a:t>
            </a:r>
            <a:r>
              <a:rPr lang="en-US" sz="6000" dirty="0" err="1">
                <a:latin typeface="Raleway" pitchFamily="2" charset="77"/>
              </a:rPr>
              <a:t>scRNA</a:t>
            </a:r>
            <a:r>
              <a:rPr lang="en-US" sz="6000" dirty="0">
                <a:latin typeface="Raleway" pitchFamily="2" charset="77"/>
              </a:rPr>
              <a:t>-seq</a:t>
            </a:r>
          </a:p>
        </p:txBody>
      </p:sp>
      <p:pic>
        <p:nvPicPr>
          <p:cNvPr id="3" name="Picture 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C0D3D9BD-25EB-11C4-B5BE-B55EBB19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65" y="2770875"/>
            <a:ext cx="9474173" cy="58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11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0511F-F46D-7752-BCAB-BC0C182F7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EDDD1C7-7974-3828-E49A-CE72AA1D11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002E5BF5-C0D4-8211-7DA5-7AFE837D8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24,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6B1C5701-2253-3299-9F3F-6C46BD7360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887521-ECE8-A3B6-0654-F937FAB6E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08693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Questions that can be answered with </a:t>
            </a:r>
            <a:r>
              <a:rPr lang="en-US" sz="6000" dirty="0" err="1">
                <a:latin typeface="Raleway" pitchFamily="2" charset="77"/>
              </a:rPr>
              <a:t>scRNA</a:t>
            </a:r>
            <a:r>
              <a:rPr lang="en-US" sz="6000" dirty="0">
                <a:latin typeface="Raleway" pitchFamily="2" charset="77"/>
              </a:rPr>
              <a:t>-seq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E94CE-38F6-F5F5-E1BB-90D50655A065}"/>
              </a:ext>
            </a:extLst>
          </p:cNvPr>
          <p:cNvSpPr txBox="1"/>
          <p:nvPr/>
        </p:nvSpPr>
        <p:spPr>
          <a:xfrm>
            <a:off x="981670" y="2579890"/>
            <a:ext cx="94742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What proportion of the cells sequenced are immune cells/stromal cells/epithelial cells/etc.?</a:t>
            </a:r>
            <a:br>
              <a:rPr lang="en-US" sz="3200" dirty="0">
                <a:latin typeface="Raleway" pitchFamily="2" charset="77"/>
              </a:rPr>
            </a:br>
            <a:endParaRPr lang="en-US" sz="32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Is a specific gene expressed by a specific cell type?</a:t>
            </a:r>
            <a:br>
              <a:rPr lang="en-US" sz="3200" dirty="0">
                <a:latin typeface="Raleway" pitchFamily="2" charset="77"/>
              </a:rPr>
            </a:br>
            <a:endParaRPr lang="en-US" sz="32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Can we identify a novel cell type based on its transcriptome?</a:t>
            </a:r>
          </a:p>
          <a:p>
            <a:pPr marL="514350" indent="-514350">
              <a:buAutoNum type="arabicPeriod"/>
            </a:pPr>
            <a:endParaRPr lang="en-US" sz="3200" dirty="0">
              <a:latin typeface="Raleway" pitchFamily="2" charset="77"/>
            </a:endParaRPr>
          </a:p>
        </p:txBody>
      </p:sp>
      <p:pic>
        <p:nvPicPr>
          <p:cNvPr id="10242" name="Picture 2" descr="Circulating Tumor Cells in Melanoma | OHSU">
            <a:extLst>
              <a:ext uri="{FF2B5EF4-FFF2-40B4-BE49-F238E27FC236}">
                <a16:creationId xmlns:a16="http://schemas.microsoft.com/office/drawing/2014/main" id="{02B9ED3A-D9EE-D5C4-C6BA-0A428C084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154" y="2778673"/>
            <a:ext cx="9295784" cy="654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5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7F031-96C1-7DD2-2F18-D465D5B02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13C5-F07C-43B6-4806-68BB96293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Advances in sequence length and resolution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ADC79-3D0A-2244-6DBA-A7C5FD9299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0EEAF7-34DE-6874-0B3B-A593476AD1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BD8ED-591F-39B8-141B-26BC8B82E11E}"/>
              </a:ext>
            </a:extLst>
          </p:cNvPr>
          <p:cNvSpPr txBox="1"/>
          <p:nvPr/>
        </p:nvSpPr>
        <p:spPr>
          <a:xfrm>
            <a:off x="1822510" y="3169081"/>
            <a:ext cx="386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Sequence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1DFFC-F70C-1B53-42FB-DF48FAC87A29}"/>
              </a:ext>
            </a:extLst>
          </p:cNvPr>
          <p:cNvSpPr txBox="1"/>
          <p:nvPr/>
        </p:nvSpPr>
        <p:spPr>
          <a:xfrm>
            <a:off x="8227869" y="3169081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Single cell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9DFC0-E25A-3C20-2344-49E58AD9359C}"/>
              </a:ext>
            </a:extLst>
          </p:cNvPr>
          <p:cNvSpPr txBox="1"/>
          <p:nvPr/>
        </p:nvSpPr>
        <p:spPr>
          <a:xfrm>
            <a:off x="14966030" y="3169080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Spatial resolution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72C560-9196-586A-333F-A94B961B1312}"/>
              </a:ext>
            </a:extLst>
          </p:cNvPr>
          <p:cNvSpPr/>
          <p:nvPr/>
        </p:nvSpPr>
        <p:spPr>
          <a:xfrm>
            <a:off x="871305" y="318582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F756D6-9B83-9D29-F2E5-9CF900BBCF4B}"/>
              </a:ext>
            </a:extLst>
          </p:cNvPr>
          <p:cNvSpPr/>
          <p:nvPr/>
        </p:nvSpPr>
        <p:spPr>
          <a:xfrm>
            <a:off x="7184841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4069B1-13D6-0C8A-5F0F-2C1F7359504E}"/>
              </a:ext>
            </a:extLst>
          </p:cNvPr>
          <p:cNvSpPr/>
          <p:nvPr/>
        </p:nvSpPr>
        <p:spPr>
          <a:xfrm>
            <a:off x="13966159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3CAE4-E618-6393-5AA0-CBF4AD4150BC}"/>
              </a:ext>
            </a:extLst>
          </p:cNvPr>
          <p:cNvSpPr/>
          <p:nvPr/>
        </p:nvSpPr>
        <p:spPr>
          <a:xfrm>
            <a:off x="13318435" y="2315817"/>
            <a:ext cx="5823762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AB282F-1F91-E02E-04C0-B14FB1275391}"/>
              </a:ext>
            </a:extLst>
          </p:cNvPr>
          <p:cNvSpPr/>
          <p:nvPr/>
        </p:nvSpPr>
        <p:spPr>
          <a:xfrm>
            <a:off x="1484579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06F46A-0BCB-B2F4-B436-815146D6B489}"/>
              </a:ext>
            </a:extLst>
          </p:cNvPr>
          <p:cNvSpPr txBox="1"/>
          <p:nvPr/>
        </p:nvSpPr>
        <p:spPr>
          <a:xfrm>
            <a:off x="2581835" y="4347160"/>
            <a:ext cx="3862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Nanopore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Read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Portability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C93DF3-7804-6D41-0CFE-142C0427E369}"/>
              </a:ext>
            </a:extLst>
          </p:cNvPr>
          <p:cNvSpPr/>
          <p:nvPr/>
        </p:nvSpPr>
        <p:spPr>
          <a:xfrm>
            <a:off x="1484579" y="734036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D11169-FB53-656D-0BFD-ABCE6DD71AAD}"/>
              </a:ext>
            </a:extLst>
          </p:cNvPr>
          <p:cNvSpPr txBox="1"/>
          <p:nvPr/>
        </p:nvSpPr>
        <p:spPr>
          <a:xfrm>
            <a:off x="2581835" y="7340361"/>
            <a:ext cx="38626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PacBio</a:t>
            </a:r>
          </a:p>
          <a:p>
            <a:br>
              <a:rPr lang="en-US" sz="3200" dirty="0">
                <a:latin typeface="Raleway" pitchFamily="2" charset="77"/>
              </a:rPr>
            </a:br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Base accuracy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D22A5-5477-6EAC-1ACB-74DF5FB5D132}"/>
              </a:ext>
            </a:extLst>
          </p:cNvPr>
          <p:cNvSpPr/>
          <p:nvPr/>
        </p:nvSpPr>
        <p:spPr>
          <a:xfrm>
            <a:off x="766166" y="2865782"/>
            <a:ext cx="5823762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3CADEF-56B1-0A82-B225-05C357663D58}"/>
              </a:ext>
            </a:extLst>
          </p:cNvPr>
          <p:cNvSpPr/>
          <p:nvPr/>
        </p:nvSpPr>
        <p:spPr>
          <a:xfrm>
            <a:off x="7860702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58D995-EA39-21AB-9163-69964DD17251}"/>
              </a:ext>
            </a:extLst>
          </p:cNvPr>
          <p:cNvSpPr txBox="1"/>
          <p:nvPr/>
        </p:nvSpPr>
        <p:spPr>
          <a:xfrm>
            <a:off x="8936038" y="4393327"/>
            <a:ext cx="43823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10X Genomics</a:t>
            </a:r>
          </a:p>
          <a:p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Limitations: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Limited to gene abundance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Does not sequence full transcript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No spatial resolution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0527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4C091-091B-D2E2-1033-101303727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7799-C4FB-5FD7-A1CF-5E3B7946C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Advances in sequence length and resolution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AA595-FBFF-A419-A233-5303AC2C2F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0AD964-0210-F189-30BC-6D1A661180D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21E57-4352-E92B-DE1C-B57E2AA4E9D5}"/>
              </a:ext>
            </a:extLst>
          </p:cNvPr>
          <p:cNvSpPr txBox="1"/>
          <p:nvPr/>
        </p:nvSpPr>
        <p:spPr>
          <a:xfrm>
            <a:off x="1822510" y="3169081"/>
            <a:ext cx="386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Sequence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083DA-769E-3CB6-C09B-E57B56E51BEE}"/>
              </a:ext>
            </a:extLst>
          </p:cNvPr>
          <p:cNvSpPr txBox="1"/>
          <p:nvPr/>
        </p:nvSpPr>
        <p:spPr>
          <a:xfrm>
            <a:off x="8227869" y="3169081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Single cell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A5D86-8CE6-78EC-472A-64223635B0A1}"/>
              </a:ext>
            </a:extLst>
          </p:cNvPr>
          <p:cNvSpPr txBox="1"/>
          <p:nvPr/>
        </p:nvSpPr>
        <p:spPr>
          <a:xfrm>
            <a:off x="14966030" y="3169080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Spatial resolution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FCBFAD-560A-4BCB-B0F7-A4B80E003FC9}"/>
              </a:ext>
            </a:extLst>
          </p:cNvPr>
          <p:cNvSpPr/>
          <p:nvPr/>
        </p:nvSpPr>
        <p:spPr>
          <a:xfrm>
            <a:off x="871305" y="318582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0A7C2A-01D6-D744-6100-EE7082838875}"/>
              </a:ext>
            </a:extLst>
          </p:cNvPr>
          <p:cNvSpPr/>
          <p:nvPr/>
        </p:nvSpPr>
        <p:spPr>
          <a:xfrm>
            <a:off x="7184841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ACE600-5903-284A-579A-DCE28AA122ED}"/>
              </a:ext>
            </a:extLst>
          </p:cNvPr>
          <p:cNvSpPr/>
          <p:nvPr/>
        </p:nvSpPr>
        <p:spPr>
          <a:xfrm>
            <a:off x="13966159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7DD03F-E6EA-1438-89B8-7B4FF46F5A1D}"/>
              </a:ext>
            </a:extLst>
          </p:cNvPr>
          <p:cNvSpPr/>
          <p:nvPr/>
        </p:nvSpPr>
        <p:spPr>
          <a:xfrm>
            <a:off x="1484579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FFC84-D3FF-A943-F9CA-2547DC9E6926}"/>
              </a:ext>
            </a:extLst>
          </p:cNvPr>
          <p:cNvSpPr txBox="1"/>
          <p:nvPr/>
        </p:nvSpPr>
        <p:spPr>
          <a:xfrm>
            <a:off x="2581835" y="4347160"/>
            <a:ext cx="3862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Nanopore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Read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Portability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2F7120-638E-AF9D-694A-6CA87E0B86AC}"/>
              </a:ext>
            </a:extLst>
          </p:cNvPr>
          <p:cNvSpPr/>
          <p:nvPr/>
        </p:nvSpPr>
        <p:spPr>
          <a:xfrm>
            <a:off x="1484579" y="734036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86A0F-79A3-CF3F-6CC6-7CE7382A61F1}"/>
              </a:ext>
            </a:extLst>
          </p:cNvPr>
          <p:cNvSpPr txBox="1"/>
          <p:nvPr/>
        </p:nvSpPr>
        <p:spPr>
          <a:xfrm>
            <a:off x="2581835" y="7340361"/>
            <a:ext cx="38626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PacBio</a:t>
            </a:r>
          </a:p>
          <a:p>
            <a:br>
              <a:rPr lang="en-US" sz="3200" dirty="0">
                <a:latin typeface="Raleway" pitchFamily="2" charset="77"/>
              </a:rPr>
            </a:br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Base accuracy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FD8D3A-887C-02C3-21D8-01D46E8409E5}"/>
              </a:ext>
            </a:extLst>
          </p:cNvPr>
          <p:cNvSpPr/>
          <p:nvPr/>
        </p:nvSpPr>
        <p:spPr>
          <a:xfrm>
            <a:off x="766166" y="2865782"/>
            <a:ext cx="5823762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B0353D-1183-1E8C-9B14-383F40EE4369}"/>
              </a:ext>
            </a:extLst>
          </p:cNvPr>
          <p:cNvSpPr/>
          <p:nvPr/>
        </p:nvSpPr>
        <p:spPr>
          <a:xfrm>
            <a:off x="7860702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3D1F63-8074-AF60-AA96-74F9913C5C01}"/>
              </a:ext>
            </a:extLst>
          </p:cNvPr>
          <p:cNvSpPr txBox="1"/>
          <p:nvPr/>
        </p:nvSpPr>
        <p:spPr>
          <a:xfrm>
            <a:off x="8936038" y="4393327"/>
            <a:ext cx="43823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10X Genomics</a:t>
            </a:r>
          </a:p>
          <a:p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Limitations: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Limited to gene abundance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Does not sequence full transcript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No spatial resolution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4C6F4A-0381-1A97-3082-209AC23255F9}"/>
              </a:ext>
            </a:extLst>
          </p:cNvPr>
          <p:cNvSpPr/>
          <p:nvPr/>
        </p:nvSpPr>
        <p:spPr>
          <a:xfrm>
            <a:off x="6589927" y="2509619"/>
            <a:ext cx="7052221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From Smoothies to Fruit Tarts: The Development of Spatial Transcriptomics.  – Tumor Genetics Blog">
            <a:extLst>
              <a:ext uri="{FF2B5EF4-FFF2-40B4-BE49-F238E27FC236}">
                <a16:creationId xmlns:a16="http://schemas.microsoft.com/office/drawing/2014/main" id="{CDF22D3F-90B9-F95B-F1F8-D1ED97F12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7"/>
          <a:stretch/>
        </p:blipFill>
        <p:spPr bwMode="auto">
          <a:xfrm>
            <a:off x="15173033" y="7161221"/>
            <a:ext cx="2283745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rom Smoothies to Fruit Tarts: The Development of Spatial Transcriptomics.  – Tumor Genetics Blog">
            <a:extLst>
              <a:ext uri="{FF2B5EF4-FFF2-40B4-BE49-F238E27FC236}">
                <a16:creationId xmlns:a16="http://schemas.microsoft.com/office/drawing/2014/main" id="{76689E52-212F-FD5E-E277-0DC862575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47"/>
          <a:stretch/>
        </p:blipFill>
        <p:spPr bwMode="auto">
          <a:xfrm>
            <a:off x="12750076" y="3965288"/>
            <a:ext cx="7129661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75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173D3-7128-5F9B-6348-11F71B89C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7E93-FEE6-C3C3-C778-3B6AC6395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Advances in sequence length and resolution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AC507-1F07-63FB-56D2-1CE2BBB6C7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6B5D30-661E-632B-CF09-196A82F0105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966A5-9209-98AB-3971-68D9285EEEFC}"/>
              </a:ext>
            </a:extLst>
          </p:cNvPr>
          <p:cNvSpPr txBox="1"/>
          <p:nvPr/>
        </p:nvSpPr>
        <p:spPr>
          <a:xfrm>
            <a:off x="1822510" y="3169081"/>
            <a:ext cx="386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Sequence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2A228-2A3E-8934-0BEB-6252F04F81C7}"/>
              </a:ext>
            </a:extLst>
          </p:cNvPr>
          <p:cNvSpPr txBox="1"/>
          <p:nvPr/>
        </p:nvSpPr>
        <p:spPr>
          <a:xfrm>
            <a:off x="8227869" y="3169081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Single cell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9A45F-6B3B-3DDF-22B7-B1C0B60725A6}"/>
              </a:ext>
            </a:extLst>
          </p:cNvPr>
          <p:cNvSpPr txBox="1"/>
          <p:nvPr/>
        </p:nvSpPr>
        <p:spPr>
          <a:xfrm>
            <a:off x="14966030" y="3169080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Spatial resolution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EFDEB4-04EB-7036-D8AC-650CC687B14C}"/>
              </a:ext>
            </a:extLst>
          </p:cNvPr>
          <p:cNvSpPr/>
          <p:nvPr/>
        </p:nvSpPr>
        <p:spPr>
          <a:xfrm>
            <a:off x="871305" y="318582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94673F-6C1E-6A10-E9CD-424A89955557}"/>
              </a:ext>
            </a:extLst>
          </p:cNvPr>
          <p:cNvSpPr/>
          <p:nvPr/>
        </p:nvSpPr>
        <p:spPr>
          <a:xfrm>
            <a:off x="7184841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42E0D7-2CBE-66E7-9C3C-DD4EE282872E}"/>
              </a:ext>
            </a:extLst>
          </p:cNvPr>
          <p:cNvSpPr/>
          <p:nvPr/>
        </p:nvSpPr>
        <p:spPr>
          <a:xfrm>
            <a:off x="13966159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4655DF-68C0-0FC1-E5CC-9848317D3511}"/>
              </a:ext>
            </a:extLst>
          </p:cNvPr>
          <p:cNvSpPr/>
          <p:nvPr/>
        </p:nvSpPr>
        <p:spPr>
          <a:xfrm>
            <a:off x="1484579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DCC47-7886-45D6-C799-B2F4853B64FF}"/>
              </a:ext>
            </a:extLst>
          </p:cNvPr>
          <p:cNvSpPr txBox="1"/>
          <p:nvPr/>
        </p:nvSpPr>
        <p:spPr>
          <a:xfrm>
            <a:off x="2581835" y="4347160"/>
            <a:ext cx="3862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Nanopore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Read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Portability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583D20-DAB3-E7CD-ABBE-01E1C39FA9F2}"/>
              </a:ext>
            </a:extLst>
          </p:cNvPr>
          <p:cNvSpPr/>
          <p:nvPr/>
        </p:nvSpPr>
        <p:spPr>
          <a:xfrm>
            <a:off x="1484579" y="734036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2D06D-817A-85AB-E96C-A4FD61594269}"/>
              </a:ext>
            </a:extLst>
          </p:cNvPr>
          <p:cNvSpPr txBox="1"/>
          <p:nvPr/>
        </p:nvSpPr>
        <p:spPr>
          <a:xfrm>
            <a:off x="2581835" y="7340361"/>
            <a:ext cx="38626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PacBio</a:t>
            </a:r>
          </a:p>
          <a:p>
            <a:br>
              <a:rPr lang="en-US" sz="3200" dirty="0">
                <a:latin typeface="Raleway" pitchFamily="2" charset="77"/>
              </a:rPr>
            </a:br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Base accuracy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D705E7-ED39-D926-C507-3B10C00E0840}"/>
              </a:ext>
            </a:extLst>
          </p:cNvPr>
          <p:cNvSpPr/>
          <p:nvPr/>
        </p:nvSpPr>
        <p:spPr>
          <a:xfrm>
            <a:off x="766166" y="2865782"/>
            <a:ext cx="5823762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71F163-6468-920F-E0D8-3544B28529F8}"/>
              </a:ext>
            </a:extLst>
          </p:cNvPr>
          <p:cNvSpPr/>
          <p:nvPr/>
        </p:nvSpPr>
        <p:spPr>
          <a:xfrm>
            <a:off x="7860702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C0B90C-70C2-2444-138B-DEA1F97BD419}"/>
              </a:ext>
            </a:extLst>
          </p:cNvPr>
          <p:cNvSpPr txBox="1"/>
          <p:nvPr/>
        </p:nvSpPr>
        <p:spPr>
          <a:xfrm>
            <a:off x="8936038" y="4393327"/>
            <a:ext cx="43823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10X Genomics</a:t>
            </a:r>
          </a:p>
          <a:p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Limitations: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Limited to gene abundance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Does not sequence full transcript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No spatial resolution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9DD311-8D1F-BDDF-0EF1-EECD2A6CC8A8}"/>
              </a:ext>
            </a:extLst>
          </p:cNvPr>
          <p:cNvSpPr/>
          <p:nvPr/>
        </p:nvSpPr>
        <p:spPr>
          <a:xfrm>
            <a:off x="6589927" y="2509619"/>
            <a:ext cx="7052221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C643A5-0782-6BA4-7E6B-3568BFCB9189}"/>
              </a:ext>
            </a:extLst>
          </p:cNvPr>
          <p:cNvSpPr/>
          <p:nvPr/>
        </p:nvSpPr>
        <p:spPr>
          <a:xfrm>
            <a:off x="14589209" y="433954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3B4A8-636F-AF9C-2169-75F582D8F1A4}"/>
              </a:ext>
            </a:extLst>
          </p:cNvPr>
          <p:cNvSpPr txBox="1"/>
          <p:nvPr/>
        </p:nvSpPr>
        <p:spPr>
          <a:xfrm>
            <a:off x="15664546" y="4385706"/>
            <a:ext cx="3887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10X Genomics </a:t>
            </a:r>
            <a:r>
              <a:rPr lang="en-US" sz="3200" b="1" dirty="0" err="1">
                <a:latin typeface="Raleway" pitchFamily="2" charset="77"/>
              </a:rPr>
              <a:t>Visium</a:t>
            </a:r>
            <a:endParaRPr lang="en-US" sz="3200" b="1" dirty="0">
              <a:latin typeface="Raleway" pitchFamily="2" charset="77"/>
            </a:endParaRPr>
          </a:p>
          <a:p>
            <a:endParaRPr lang="en-US" sz="3200" b="1" dirty="0">
              <a:latin typeface="Raleway" pitchFamily="2" charset="77"/>
            </a:endParaRPr>
          </a:p>
          <a:p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6045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AC5F6-6296-DEC4-F15F-5BD02C45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D5F0C562-99FA-DF98-76BD-7E7BC83A5DD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C06B5357-792D-8F5C-20BB-3442A21DB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24,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57A198F7-2B7B-0602-AD96-30B767EC3DE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19884E1-284C-37A8-0CDE-3D6F49F36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10X Genomics: </a:t>
            </a:r>
            <a:r>
              <a:rPr lang="en-US" sz="6000" dirty="0" err="1">
                <a:latin typeface="Raleway" pitchFamily="2" charset="77"/>
              </a:rPr>
              <a:t>Visium</a:t>
            </a:r>
            <a:endParaRPr lang="en-US" sz="6000" dirty="0"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D9C151-9405-B72D-B721-22C919E2BB99}"/>
              </a:ext>
            </a:extLst>
          </p:cNvPr>
          <p:cNvSpPr txBox="1"/>
          <p:nvPr/>
        </p:nvSpPr>
        <p:spPr>
          <a:xfrm>
            <a:off x="438675" y="2360478"/>
            <a:ext cx="18835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Tissue is overlaid on </a:t>
            </a:r>
            <a:r>
              <a:rPr lang="en-US" sz="3200" dirty="0" err="1">
                <a:latin typeface="Raleway" pitchFamily="2" charset="77"/>
              </a:rPr>
              <a:t>Visium</a:t>
            </a:r>
            <a:r>
              <a:rPr lang="en-US" sz="3200" dirty="0">
                <a:latin typeface="Raleway" pitchFamily="2" charset="77"/>
              </a:rPr>
              <a:t> gene expression slide which includes barcoded spots. 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Tissue is permeabilized which releases mRNA and allows to hybridize with barcodes.  </a:t>
            </a:r>
          </a:p>
        </p:txBody>
      </p:sp>
      <p:pic>
        <p:nvPicPr>
          <p:cNvPr id="11266" name="Picture 2" descr="NGI Sweden » Visium 3´- PolyA-based">
            <a:extLst>
              <a:ext uri="{FF2B5EF4-FFF2-40B4-BE49-F238E27FC236}">
                <a16:creationId xmlns:a16="http://schemas.microsoft.com/office/drawing/2014/main" id="{2856588E-958C-ED4A-D29F-EE8A35C9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093" y="4513765"/>
            <a:ext cx="15130297" cy="576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AD3FF4-F0FD-2373-24F1-179EEA2C43FA}"/>
              </a:ext>
            </a:extLst>
          </p:cNvPr>
          <p:cNvSpPr txBox="1"/>
          <p:nvPr/>
        </p:nvSpPr>
        <p:spPr>
          <a:xfrm>
            <a:off x="11462778" y="6268142"/>
            <a:ext cx="5890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Average size of cell: 10-20 µm  </a:t>
            </a:r>
          </a:p>
        </p:txBody>
      </p:sp>
    </p:spTree>
    <p:extLst>
      <p:ext uri="{BB962C8B-B14F-4D97-AF65-F5344CB8AC3E}">
        <p14:creationId xmlns:p14="http://schemas.microsoft.com/office/powerpoint/2010/main" val="2883426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9A328-91D2-1EE4-5743-8C4702F8B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C08508F-705F-981B-0834-68C380D4B14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ECA4B8FA-AA0B-39CF-B585-2025D6FD8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25,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E74F8AA-C7E5-AAEC-C049-5D78E2389C8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5947A9-DCD9-D17E-5681-8B3DB69B2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10X Genomics: </a:t>
            </a:r>
            <a:r>
              <a:rPr lang="en-US" sz="6000" dirty="0" err="1">
                <a:latin typeface="Raleway" pitchFamily="2" charset="77"/>
              </a:rPr>
              <a:t>Visium</a:t>
            </a:r>
            <a:r>
              <a:rPr lang="en-US" sz="6000" dirty="0">
                <a:latin typeface="Raleway" pitchFamily="2" charset="77"/>
              </a:rPr>
              <a:t> HD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602A5-8411-ACD2-10CF-C4CAF0705328}"/>
              </a:ext>
            </a:extLst>
          </p:cNvPr>
          <p:cNvSpPr txBox="1"/>
          <p:nvPr/>
        </p:nvSpPr>
        <p:spPr>
          <a:xfrm>
            <a:off x="438675" y="2360478"/>
            <a:ext cx="18835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Raleway" pitchFamily="2" charset="77"/>
              </a:rPr>
              <a:t>Visium</a:t>
            </a:r>
            <a:r>
              <a:rPr lang="en-US" sz="3200" dirty="0">
                <a:latin typeface="Raleway" pitchFamily="2" charset="77"/>
              </a:rPr>
              <a:t> HD contains spatially barcoded oligos arranged in a grid of 2 x 2 µm barcoded squares which effectively achieves single cell resolution</a:t>
            </a:r>
          </a:p>
        </p:txBody>
      </p:sp>
      <p:pic>
        <p:nvPicPr>
          <p:cNvPr id="3" name="Picture 2" descr="A diagram of different colors&#10;&#10;Description automatically generated">
            <a:extLst>
              <a:ext uri="{FF2B5EF4-FFF2-40B4-BE49-F238E27FC236}">
                <a16:creationId xmlns:a16="http://schemas.microsoft.com/office/drawing/2014/main" id="{7A8EFBA4-5379-6ECB-51BB-CD178215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450" y="3975647"/>
            <a:ext cx="15681511" cy="5632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00A7B5-C0C3-804B-A0CF-2C4BD1FFC360}"/>
              </a:ext>
            </a:extLst>
          </p:cNvPr>
          <p:cNvSpPr txBox="1"/>
          <p:nvPr/>
        </p:nvSpPr>
        <p:spPr>
          <a:xfrm>
            <a:off x="10831713" y="4600570"/>
            <a:ext cx="5890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Average size of cell: 10-20 µm  </a:t>
            </a:r>
          </a:p>
        </p:txBody>
      </p:sp>
    </p:spTree>
    <p:extLst>
      <p:ext uri="{BB962C8B-B14F-4D97-AF65-F5344CB8AC3E}">
        <p14:creationId xmlns:p14="http://schemas.microsoft.com/office/powerpoint/2010/main" val="3477536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CD573-2237-8C71-F1BF-E0992F35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891346-2752-D945-23F4-4F7C8B657E1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F63497A-A914-DA2C-844A-570654072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24,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DCCDF684-CA82-EB69-853D-A0E62638CDE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AF90241-74DE-FD7E-A37E-BBD6D0D15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08693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Questions that can be answered with </a:t>
            </a:r>
            <a:r>
              <a:rPr lang="en-US" sz="6000" dirty="0" err="1">
                <a:latin typeface="Raleway" pitchFamily="2" charset="77"/>
              </a:rPr>
              <a:t>Visium</a:t>
            </a:r>
            <a:endParaRPr lang="en-US" sz="6000" dirty="0"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472B2-EAB4-5646-1B3D-5937661D0C03}"/>
              </a:ext>
            </a:extLst>
          </p:cNvPr>
          <p:cNvSpPr txBox="1"/>
          <p:nvPr/>
        </p:nvSpPr>
        <p:spPr>
          <a:xfrm>
            <a:off x="981670" y="2579890"/>
            <a:ext cx="94742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What proportion of the cells sequenced are immune cells/stromal cells/epithelial cells/etc.?</a:t>
            </a:r>
            <a:br>
              <a:rPr lang="en-US" sz="3200" dirty="0">
                <a:latin typeface="Raleway" pitchFamily="2" charset="77"/>
              </a:rPr>
            </a:br>
            <a:endParaRPr lang="en-US" sz="32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Is a specific gene expressed by a specific cell type?</a:t>
            </a:r>
            <a:br>
              <a:rPr lang="en-US" sz="3200" dirty="0">
                <a:latin typeface="Raleway" pitchFamily="2" charset="77"/>
              </a:rPr>
            </a:br>
            <a:endParaRPr lang="en-US" sz="32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Can we identify a novel cell type based on its transcriptome?</a:t>
            </a:r>
          </a:p>
        </p:txBody>
      </p:sp>
      <p:pic>
        <p:nvPicPr>
          <p:cNvPr id="2" name="Picture 2" descr="Circulating Tumor Cells in Melanoma | OHSU">
            <a:extLst>
              <a:ext uri="{FF2B5EF4-FFF2-40B4-BE49-F238E27FC236}">
                <a16:creationId xmlns:a16="http://schemas.microsoft.com/office/drawing/2014/main" id="{21A4AC36-E627-0236-311A-89CEF9F82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8"/>
          <a:stretch/>
        </p:blipFill>
        <p:spPr bwMode="auto">
          <a:xfrm>
            <a:off x="11916118" y="2818430"/>
            <a:ext cx="7068768" cy="654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6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0F758-8C11-0B98-3158-59FDFE07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DAE4B48D-FFC8-8459-1DFF-188C896EDA7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3EC82E05-9315-8500-1A2D-78ABF2B18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24,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5352D192-1FC3-86AC-C772-975723A8709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284D7A-04A1-5A78-6010-D88CE3824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08693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Questions that can be answered with </a:t>
            </a:r>
            <a:r>
              <a:rPr lang="en-US" sz="6000" dirty="0" err="1">
                <a:latin typeface="Raleway" pitchFamily="2" charset="77"/>
              </a:rPr>
              <a:t>Visium</a:t>
            </a:r>
            <a:endParaRPr lang="en-US" sz="6000" dirty="0"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1B59E-4557-7911-FF70-E98885045E5F}"/>
              </a:ext>
            </a:extLst>
          </p:cNvPr>
          <p:cNvSpPr txBox="1"/>
          <p:nvPr/>
        </p:nvSpPr>
        <p:spPr>
          <a:xfrm>
            <a:off x="981670" y="2579890"/>
            <a:ext cx="947429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What proportion of the cells sequenced are immune cells/stromal cells/epithelial cells/etc.?</a:t>
            </a:r>
            <a:br>
              <a:rPr lang="en-US" sz="3200" dirty="0">
                <a:latin typeface="Raleway" pitchFamily="2" charset="77"/>
              </a:rPr>
            </a:br>
            <a:endParaRPr lang="en-US" sz="32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Is a specific gene expressed by a specific cell type?</a:t>
            </a:r>
            <a:br>
              <a:rPr lang="en-US" sz="3200" dirty="0">
                <a:latin typeface="Raleway" pitchFamily="2" charset="77"/>
              </a:rPr>
            </a:br>
            <a:endParaRPr lang="en-US" sz="32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Can we identify a novel cell type based on its transcriptome?</a:t>
            </a:r>
          </a:p>
          <a:p>
            <a:pPr marL="514350" indent="-514350">
              <a:buAutoNum type="arabicPeriod"/>
            </a:pPr>
            <a:endParaRPr lang="en-US" sz="32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How does the spatial proximity of cell A impact the transcriptional phenotype of cell B?</a:t>
            </a:r>
          </a:p>
          <a:p>
            <a:pPr marL="514350" indent="-514350">
              <a:buAutoNum type="arabicPeriod"/>
            </a:pPr>
            <a:endParaRPr lang="en-US" sz="32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Raleway" pitchFamily="2" charset="77"/>
              </a:rPr>
              <a:t>Do specific cell types co-localize?</a:t>
            </a:r>
          </a:p>
          <a:p>
            <a:pPr marL="514350" indent="-514350">
              <a:buAutoNum type="arabicPeriod"/>
            </a:pPr>
            <a:endParaRPr lang="en-US" sz="3200" dirty="0">
              <a:latin typeface="Raleway" pitchFamily="2" charset="77"/>
            </a:endParaRPr>
          </a:p>
        </p:txBody>
      </p:sp>
      <p:pic>
        <p:nvPicPr>
          <p:cNvPr id="3" name="Picture 2" descr="A close-up of a colorful image&#10;&#10;Description automatically generated">
            <a:extLst>
              <a:ext uri="{FF2B5EF4-FFF2-40B4-BE49-F238E27FC236}">
                <a16:creationId xmlns:a16="http://schemas.microsoft.com/office/drawing/2014/main" id="{0A867B2A-CC8C-518A-9324-EBEB7C1DB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787" y="2319366"/>
            <a:ext cx="7864613" cy="773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8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D0419-6A4C-4245-2F17-B5E0C9308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98D5-D49B-54EC-CCBF-F5D3FE050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Advances in sequence length and resolution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3D339-E246-83E5-83AF-992E75622D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8E5836-29A8-AC97-240A-7F06648577A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7A683-8496-AAFF-9B90-21CA3DC8B2A8}"/>
              </a:ext>
            </a:extLst>
          </p:cNvPr>
          <p:cNvSpPr txBox="1"/>
          <p:nvPr/>
        </p:nvSpPr>
        <p:spPr>
          <a:xfrm>
            <a:off x="1822510" y="3169081"/>
            <a:ext cx="386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Sequence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B1451-4101-348C-6674-64474B31F60D}"/>
              </a:ext>
            </a:extLst>
          </p:cNvPr>
          <p:cNvSpPr txBox="1"/>
          <p:nvPr/>
        </p:nvSpPr>
        <p:spPr>
          <a:xfrm>
            <a:off x="8227869" y="3169081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Single cell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854ED-2D1B-DADD-B04F-D1AB1C769FAB}"/>
              </a:ext>
            </a:extLst>
          </p:cNvPr>
          <p:cNvSpPr txBox="1"/>
          <p:nvPr/>
        </p:nvSpPr>
        <p:spPr>
          <a:xfrm>
            <a:off x="14966030" y="3169080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Spatial resolution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60411C-BF1D-3CCA-F4E8-E61A2B5B2BE8}"/>
              </a:ext>
            </a:extLst>
          </p:cNvPr>
          <p:cNvSpPr/>
          <p:nvPr/>
        </p:nvSpPr>
        <p:spPr>
          <a:xfrm>
            <a:off x="871305" y="318582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8E6D97-C5B3-B6FF-5294-E95285C8B3FA}"/>
              </a:ext>
            </a:extLst>
          </p:cNvPr>
          <p:cNvSpPr/>
          <p:nvPr/>
        </p:nvSpPr>
        <p:spPr>
          <a:xfrm>
            <a:off x="7184841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A28F12-C3C0-12BE-64AD-314713E1A699}"/>
              </a:ext>
            </a:extLst>
          </p:cNvPr>
          <p:cNvSpPr/>
          <p:nvPr/>
        </p:nvSpPr>
        <p:spPr>
          <a:xfrm>
            <a:off x="13966159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2449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87FAB-F415-BC30-9C11-1A0A04366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F891-055D-4619-A8DA-2F123AD3D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Advances in sequence length and resolution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494BD6-8004-5F83-770D-511947CC13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DFF113-AA0A-2E02-E2F9-8484AB224F9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8D155-C377-7615-5E5D-0123556A93E1}"/>
              </a:ext>
            </a:extLst>
          </p:cNvPr>
          <p:cNvSpPr txBox="1"/>
          <p:nvPr/>
        </p:nvSpPr>
        <p:spPr>
          <a:xfrm>
            <a:off x="1822510" y="3169081"/>
            <a:ext cx="386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Sequence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22BF-D057-3168-2C7B-A731D549BABC}"/>
              </a:ext>
            </a:extLst>
          </p:cNvPr>
          <p:cNvSpPr txBox="1"/>
          <p:nvPr/>
        </p:nvSpPr>
        <p:spPr>
          <a:xfrm>
            <a:off x="8227869" y="3169081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Single cell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6A3F4-D4E5-8578-8A5D-51F0BBCE4885}"/>
              </a:ext>
            </a:extLst>
          </p:cNvPr>
          <p:cNvSpPr txBox="1"/>
          <p:nvPr/>
        </p:nvSpPr>
        <p:spPr>
          <a:xfrm>
            <a:off x="14966030" y="3169080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Spatial resolution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0F906C-A593-F053-E088-5382E0FCA9D0}"/>
              </a:ext>
            </a:extLst>
          </p:cNvPr>
          <p:cNvSpPr/>
          <p:nvPr/>
        </p:nvSpPr>
        <p:spPr>
          <a:xfrm>
            <a:off x="871305" y="318582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2198B0-EDEC-C001-968B-8F489ECE5DDB}"/>
              </a:ext>
            </a:extLst>
          </p:cNvPr>
          <p:cNvSpPr/>
          <p:nvPr/>
        </p:nvSpPr>
        <p:spPr>
          <a:xfrm>
            <a:off x="7184841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CD7D61-D812-F263-5A5D-12E4D3F8A3A8}"/>
              </a:ext>
            </a:extLst>
          </p:cNvPr>
          <p:cNvSpPr/>
          <p:nvPr/>
        </p:nvSpPr>
        <p:spPr>
          <a:xfrm>
            <a:off x="13966159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B25A2F-5A53-FE66-A251-FBAB24818EF2}"/>
              </a:ext>
            </a:extLst>
          </p:cNvPr>
          <p:cNvSpPr/>
          <p:nvPr/>
        </p:nvSpPr>
        <p:spPr>
          <a:xfrm>
            <a:off x="1484579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76C2E-5DEC-99B3-AD0D-19B1014E6C31}"/>
              </a:ext>
            </a:extLst>
          </p:cNvPr>
          <p:cNvSpPr txBox="1"/>
          <p:nvPr/>
        </p:nvSpPr>
        <p:spPr>
          <a:xfrm>
            <a:off x="2581835" y="4347160"/>
            <a:ext cx="3862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Nanopore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Read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Portability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FD04E3-1957-7F4C-A2A4-3C98762B9AA7}"/>
              </a:ext>
            </a:extLst>
          </p:cNvPr>
          <p:cNvSpPr/>
          <p:nvPr/>
        </p:nvSpPr>
        <p:spPr>
          <a:xfrm>
            <a:off x="1484579" y="734036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61257-CC68-9BBB-6D29-F7541DC83CE6}"/>
              </a:ext>
            </a:extLst>
          </p:cNvPr>
          <p:cNvSpPr txBox="1"/>
          <p:nvPr/>
        </p:nvSpPr>
        <p:spPr>
          <a:xfrm>
            <a:off x="2581835" y="7340361"/>
            <a:ext cx="38626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PacBio</a:t>
            </a:r>
          </a:p>
          <a:p>
            <a:br>
              <a:rPr lang="en-US" sz="3200" dirty="0">
                <a:latin typeface="Raleway" pitchFamily="2" charset="77"/>
              </a:rPr>
            </a:br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Base accuracy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96BD0B-EA66-B446-59B1-ADA88AFBC0AC}"/>
              </a:ext>
            </a:extLst>
          </p:cNvPr>
          <p:cNvSpPr/>
          <p:nvPr/>
        </p:nvSpPr>
        <p:spPr>
          <a:xfrm>
            <a:off x="766166" y="2865782"/>
            <a:ext cx="5823762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753352-BC83-B870-EAEB-E84782C7075C}"/>
              </a:ext>
            </a:extLst>
          </p:cNvPr>
          <p:cNvSpPr/>
          <p:nvPr/>
        </p:nvSpPr>
        <p:spPr>
          <a:xfrm>
            <a:off x="7860702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7DBA2-7347-C140-C43A-221EE1D81776}"/>
              </a:ext>
            </a:extLst>
          </p:cNvPr>
          <p:cNvSpPr txBox="1"/>
          <p:nvPr/>
        </p:nvSpPr>
        <p:spPr>
          <a:xfrm>
            <a:off x="8936038" y="4393327"/>
            <a:ext cx="43823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10X Genomics</a:t>
            </a:r>
          </a:p>
          <a:p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Limitations: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Limited to gene abundance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Does not sequence full transcript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No spatial resolution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445B2-101B-50F2-72AD-3AEFC9879DD2}"/>
              </a:ext>
            </a:extLst>
          </p:cNvPr>
          <p:cNvSpPr/>
          <p:nvPr/>
        </p:nvSpPr>
        <p:spPr>
          <a:xfrm>
            <a:off x="6589927" y="2509619"/>
            <a:ext cx="7052221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9B3692-B15D-B32B-3044-0B6E9B8242EE}"/>
              </a:ext>
            </a:extLst>
          </p:cNvPr>
          <p:cNvSpPr/>
          <p:nvPr/>
        </p:nvSpPr>
        <p:spPr>
          <a:xfrm>
            <a:off x="14589209" y="433954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23F14-42CD-EA97-6E7A-2A8634D8684B}"/>
              </a:ext>
            </a:extLst>
          </p:cNvPr>
          <p:cNvSpPr txBox="1"/>
          <p:nvPr/>
        </p:nvSpPr>
        <p:spPr>
          <a:xfrm>
            <a:off x="15664546" y="4385706"/>
            <a:ext cx="38877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10X Genomics </a:t>
            </a:r>
            <a:r>
              <a:rPr lang="en-US" sz="3200" b="1" dirty="0" err="1">
                <a:latin typeface="Raleway" pitchFamily="2" charset="77"/>
              </a:rPr>
              <a:t>Visium</a:t>
            </a:r>
            <a:endParaRPr lang="en-US" sz="3200" b="1" dirty="0">
              <a:latin typeface="Raleway" pitchFamily="2" charset="77"/>
            </a:endParaRPr>
          </a:p>
          <a:p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Limitations: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Limited to gene abundance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Does not sequence full transcript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34890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8B8B-8A1A-F0FF-1CD8-F4AFE786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049D-5FBC-24E7-1D40-C1D13AAE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Advances in sequence length and resolution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2D28D0-2F9C-971F-0F48-4F348E015E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B14F5B-0FB3-5383-6E32-7C3A49FDC4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B41E7-1904-BA6C-5D14-FEF8D5F18C42}"/>
              </a:ext>
            </a:extLst>
          </p:cNvPr>
          <p:cNvSpPr txBox="1"/>
          <p:nvPr/>
        </p:nvSpPr>
        <p:spPr>
          <a:xfrm>
            <a:off x="1822510" y="3169081"/>
            <a:ext cx="386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Sequence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DAFB0-CF15-3596-7DA5-693BA404BF48}"/>
              </a:ext>
            </a:extLst>
          </p:cNvPr>
          <p:cNvSpPr txBox="1"/>
          <p:nvPr/>
        </p:nvSpPr>
        <p:spPr>
          <a:xfrm>
            <a:off x="8227869" y="3169081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Single cell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6016F-1700-3CCF-EE2E-70B5CF2DC8C3}"/>
              </a:ext>
            </a:extLst>
          </p:cNvPr>
          <p:cNvSpPr txBox="1"/>
          <p:nvPr/>
        </p:nvSpPr>
        <p:spPr>
          <a:xfrm>
            <a:off x="14966030" y="3169080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Spatial resolution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19BD8E-EC45-DD73-C79F-14FB437B06D0}"/>
              </a:ext>
            </a:extLst>
          </p:cNvPr>
          <p:cNvSpPr/>
          <p:nvPr/>
        </p:nvSpPr>
        <p:spPr>
          <a:xfrm>
            <a:off x="871305" y="318582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CE9AA2-DC83-DF87-A2A3-8BF59A6858AB}"/>
              </a:ext>
            </a:extLst>
          </p:cNvPr>
          <p:cNvSpPr/>
          <p:nvPr/>
        </p:nvSpPr>
        <p:spPr>
          <a:xfrm>
            <a:off x="7184841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6757BC-C20D-E97E-3B68-B7C127775029}"/>
              </a:ext>
            </a:extLst>
          </p:cNvPr>
          <p:cNvSpPr/>
          <p:nvPr/>
        </p:nvSpPr>
        <p:spPr>
          <a:xfrm>
            <a:off x="13966159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07F6C3-2FB4-6D22-564C-4C76B36B3BD4}"/>
              </a:ext>
            </a:extLst>
          </p:cNvPr>
          <p:cNvSpPr/>
          <p:nvPr/>
        </p:nvSpPr>
        <p:spPr>
          <a:xfrm>
            <a:off x="1484579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E6328-A0BB-762C-8F89-624A1E92D57F}"/>
              </a:ext>
            </a:extLst>
          </p:cNvPr>
          <p:cNvSpPr txBox="1"/>
          <p:nvPr/>
        </p:nvSpPr>
        <p:spPr>
          <a:xfrm>
            <a:off x="2581835" y="4347160"/>
            <a:ext cx="3862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Nanopore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Read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Portability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2C4A38-8772-3046-0152-486416A3E732}"/>
              </a:ext>
            </a:extLst>
          </p:cNvPr>
          <p:cNvSpPr/>
          <p:nvPr/>
        </p:nvSpPr>
        <p:spPr>
          <a:xfrm>
            <a:off x="1484579" y="734036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B44C8-DD86-C954-9A34-78852B09D3FB}"/>
              </a:ext>
            </a:extLst>
          </p:cNvPr>
          <p:cNvSpPr txBox="1"/>
          <p:nvPr/>
        </p:nvSpPr>
        <p:spPr>
          <a:xfrm>
            <a:off x="2581835" y="7340361"/>
            <a:ext cx="38626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PacBio</a:t>
            </a:r>
          </a:p>
          <a:p>
            <a:br>
              <a:rPr lang="en-US" sz="3200" dirty="0">
                <a:latin typeface="Raleway" pitchFamily="2" charset="77"/>
              </a:rPr>
            </a:br>
            <a:r>
              <a:rPr lang="en-US" sz="3200" dirty="0">
                <a:latin typeface="Raleway" pitchFamily="2" charset="77"/>
              </a:rPr>
              <a:t>Strengths: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Base accuracy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50DC4E-5B39-A3A4-B885-C4045ECC3C21}"/>
              </a:ext>
            </a:extLst>
          </p:cNvPr>
          <p:cNvSpPr/>
          <p:nvPr/>
        </p:nvSpPr>
        <p:spPr>
          <a:xfrm>
            <a:off x="7860702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E4C21F-0F5A-DF09-B9B6-264EC90D3E72}"/>
              </a:ext>
            </a:extLst>
          </p:cNvPr>
          <p:cNvSpPr txBox="1"/>
          <p:nvPr/>
        </p:nvSpPr>
        <p:spPr>
          <a:xfrm>
            <a:off x="8936038" y="4393327"/>
            <a:ext cx="43823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10X Genomics</a:t>
            </a:r>
          </a:p>
          <a:p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Limitations: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Limited to gene abundance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Does not sequence full transcript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No spatial resolution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3E0DA8-4CED-DD62-E534-C7715767086D}"/>
              </a:ext>
            </a:extLst>
          </p:cNvPr>
          <p:cNvSpPr/>
          <p:nvPr/>
        </p:nvSpPr>
        <p:spPr>
          <a:xfrm>
            <a:off x="14589209" y="433954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F2265-C90F-2EC2-9FD2-AEE0BE5103FE}"/>
              </a:ext>
            </a:extLst>
          </p:cNvPr>
          <p:cNvSpPr txBox="1"/>
          <p:nvPr/>
        </p:nvSpPr>
        <p:spPr>
          <a:xfrm>
            <a:off x="15664546" y="4385706"/>
            <a:ext cx="38877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10X Genomics </a:t>
            </a:r>
            <a:r>
              <a:rPr lang="en-US" sz="3200" b="1" dirty="0" err="1">
                <a:latin typeface="Raleway" pitchFamily="2" charset="77"/>
              </a:rPr>
              <a:t>Visium</a:t>
            </a:r>
            <a:endParaRPr lang="en-US" sz="3200" b="1" dirty="0">
              <a:latin typeface="Raleway" pitchFamily="2" charset="77"/>
            </a:endParaRPr>
          </a:p>
          <a:p>
            <a:endParaRPr lang="en-US" sz="3200" b="1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Limitations: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Limited to gene abundance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aleway" pitchFamily="2" charset="77"/>
              </a:rPr>
              <a:t>Does not sequence full transcript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3612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AE7C7-C506-D1E7-3E5B-C56EBCE7F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285B-285B-9F8F-B7C0-AED193293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This week …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BC0EE2-812D-EF51-11B2-7349B98087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25,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02B637-05CE-2380-7AFD-A7A963640CD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92AA2E-5F1F-7EC6-C8A5-00AB1BBDA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86" y="2927603"/>
            <a:ext cx="17231439" cy="1910522"/>
          </a:xfrm>
          <a:prstGeom prst="rect">
            <a:avLst/>
          </a:prstGeom>
        </p:spPr>
      </p:pic>
      <p:pic>
        <p:nvPicPr>
          <p:cNvPr id="26626" name="Picture 2" descr="Andrew McArthur – Profile Overview">
            <a:extLst>
              <a:ext uri="{FF2B5EF4-FFF2-40B4-BE49-F238E27FC236}">
                <a16:creationId xmlns:a16="http://schemas.microsoft.com/office/drawing/2014/main" id="{55C9F022-DC78-B42F-35EE-0A6F3AD7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600" y="6246253"/>
            <a:ext cx="3165137" cy="316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">
            <a:extLst>
              <a:ext uri="{FF2B5EF4-FFF2-40B4-BE49-F238E27FC236}">
                <a16:creationId xmlns:a16="http://schemas.microsoft.com/office/drawing/2014/main" id="{F09563E3-68C5-0A0D-0B05-8E0C7E921FD7}"/>
              </a:ext>
            </a:extLst>
          </p:cNvPr>
          <p:cNvSpPr txBox="1">
            <a:spLocks noChangeArrowheads="1"/>
          </p:cNvSpPr>
          <p:nvPr/>
        </p:nvSpPr>
        <p:spPr>
          <a:xfrm>
            <a:off x="10779617" y="7696206"/>
            <a:ext cx="5233648" cy="17151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Next week ... </a:t>
            </a:r>
            <a:br>
              <a:rPr lang="en-US" sz="2800" b="1" dirty="0"/>
            </a:br>
            <a:r>
              <a:rPr lang="en-US" sz="2800" b="1" dirty="0"/>
              <a:t>Guest lecture from Dr. McArthur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The Genomics of a Pandemic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861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B82EA-DE77-7110-02C7-E239D19BF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52BC-E9C2-84AB-A4C3-1850C5C6F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Advances in sequence length and resolution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D1ED3B-8D0C-FB14-4C14-6750FE199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24,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2D3DCC-67E9-C0D5-6672-984BC74522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EA516-A55B-6472-DE01-A76962E499EB}"/>
              </a:ext>
            </a:extLst>
          </p:cNvPr>
          <p:cNvSpPr txBox="1"/>
          <p:nvPr/>
        </p:nvSpPr>
        <p:spPr>
          <a:xfrm>
            <a:off x="1822510" y="3169081"/>
            <a:ext cx="386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Sequence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054D1-C3F3-C61C-41F8-D3ACFA85A5CA}"/>
              </a:ext>
            </a:extLst>
          </p:cNvPr>
          <p:cNvSpPr txBox="1"/>
          <p:nvPr/>
        </p:nvSpPr>
        <p:spPr>
          <a:xfrm>
            <a:off x="8227869" y="3169081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Single cell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3202C-4C75-8533-6328-FE8449B8DC4B}"/>
              </a:ext>
            </a:extLst>
          </p:cNvPr>
          <p:cNvSpPr txBox="1"/>
          <p:nvPr/>
        </p:nvSpPr>
        <p:spPr>
          <a:xfrm>
            <a:off x="14966030" y="3169080"/>
            <a:ext cx="417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Spatial resolution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74F11C-C77C-2756-90D8-42BC5E885A81}"/>
              </a:ext>
            </a:extLst>
          </p:cNvPr>
          <p:cNvSpPr/>
          <p:nvPr/>
        </p:nvSpPr>
        <p:spPr>
          <a:xfrm>
            <a:off x="871305" y="318582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597A40-41BB-5809-D0C5-C81E5E3C6838}"/>
              </a:ext>
            </a:extLst>
          </p:cNvPr>
          <p:cNvSpPr/>
          <p:nvPr/>
        </p:nvSpPr>
        <p:spPr>
          <a:xfrm>
            <a:off x="7184841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08F0E-A897-1CC1-5C2F-54C97C68A428}"/>
              </a:ext>
            </a:extLst>
          </p:cNvPr>
          <p:cNvSpPr/>
          <p:nvPr/>
        </p:nvSpPr>
        <p:spPr>
          <a:xfrm>
            <a:off x="13966159" y="3169080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D0097-4830-66BA-45B1-A453AEBD81B0}"/>
              </a:ext>
            </a:extLst>
          </p:cNvPr>
          <p:cNvSpPr/>
          <p:nvPr/>
        </p:nvSpPr>
        <p:spPr>
          <a:xfrm>
            <a:off x="6444508" y="2315817"/>
            <a:ext cx="13002599" cy="6798365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4C3C10-9E5F-B9E3-422D-8228FB473795}"/>
              </a:ext>
            </a:extLst>
          </p:cNvPr>
          <p:cNvSpPr/>
          <p:nvPr/>
        </p:nvSpPr>
        <p:spPr>
          <a:xfrm>
            <a:off x="1484579" y="4347161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E6145-4E9A-0952-2C03-FE789458EBDF}"/>
              </a:ext>
            </a:extLst>
          </p:cNvPr>
          <p:cNvSpPr txBox="1"/>
          <p:nvPr/>
        </p:nvSpPr>
        <p:spPr>
          <a:xfrm>
            <a:off x="2581835" y="4347160"/>
            <a:ext cx="38626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Nanopore</a:t>
            </a:r>
            <a:br>
              <a:rPr lang="en-US" sz="3200" b="1" dirty="0">
                <a:latin typeface="Raleway" pitchFamily="2" charset="77"/>
              </a:rPr>
            </a:br>
            <a:endParaRPr lang="en-US" sz="3200" b="1" dirty="0">
              <a:latin typeface="Raleway" pitchFamily="2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47F981-C805-CF77-B429-CA0CA2FAD992}"/>
              </a:ext>
            </a:extLst>
          </p:cNvPr>
          <p:cNvSpPr/>
          <p:nvPr/>
        </p:nvSpPr>
        <p:spPr>
          <a:xfrm>
            <a:off x="1484579" y="7340362"/>
            <a:ext cx="675861" cy="584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C7621-16B2-2AD1-5AA8-5D40465A40B7}"/>
              </a:ext>
            </a:extLst>
          </p:cNvPr>
          <p:cNvSpPr txBox="1"/>
          <p:nvPr/>
        </p:nvSpPr>
        <p:spPr>
          <a:xfrm>
            <a:off x="2581835" y="7340361"/>
            <a:ext cx="3862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PacBio</a:t>
            </a:r>
          </a:p>
          <a:p>
            <a:br>
              <a:rPr lang="en-US" sz="3200" dirty="0">
                <a:latin typeface="Raleway" pitchFamily="2" charset="77"/>
              </a:rPr>
            </a:br>
            <a:endParaRPr lang="en-US" sz="32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411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hebox-arrow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47" y="4414482"/>
            <a:ext cx="12684332" cy="5565751"/>
          </a:xfrm>
          <a:prstGeom prst="rect">
            <a:avLst/>
          </a:prstGeom>
          <a:noFill/>
        </p:spPr>
      </p:pic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D1A0F8F-F1F6-450F-AE72-4F58F8DC0EB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9AC03C26-C646-B6C1-05FC-57BA8D438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24,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C518ABB7-4CED-E96F-2481-663799A053B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8E58BC-DEFF-AF02-4CE9-6C8E90CA7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Oxford Nanopore Technologies (ONT)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703D8-C8E5-20A3-9673-03135D0F3EB8}"/>
              </a:ext>
            </a:extLst>
          </p:cNvPr>
          <p:cNvSpPr txBox="1"/>
          <p:nvPr/>
        </p:nvSpPr>
        <p:spPr>
          <a:xfrm>
            <a:off x="629814" y="2579139"/>
            <a:ext cx="989241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Protein nanopore is set in an electrically resistance polymer membrane.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An ionic current is passed through the nanopore by setting a voltage across membrane.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Change in current used to identify molecule passing through.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Each nanopore sequences a single DNA molecule start to finish – no fixed read length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Can detect modifications, </a:t>
            </a:r>
            <a:r>
              <a:rPr lang="en-US" sz="3200" i="1" dirty="0">
                <a:latin typeface="Raleway" pitchFamily="2" charset="77"/>
              </a:rPr>
              <a:t>e.g.</a:t>
            </a:r>
            <a:r>
              <a:rPr lang="en-US" sz="3200" dirty="0">
                <a:latin typeface="Raleway" pitchFamily="2" charset="77"/>
              </a:rPr>
              <a:t> DNA methylation</a:t>
            </a:r>
          </a:p>
        </p:txBody>
      </p:sp>
    </p:spTree>
    <p:extLst>
      <p:ext uri="{BB962C8B-B14F-4D97-AF65-F5344CB8AC3E}">
        <p14:creationId xmlns:p14="http://schemas.microsoft.com/office/powerpoint/2010/main" val="20480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9BF4B-9CB4-ED58-813C-AA1D29FF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hebox-arrow.gif">
            <a:extLst>
              <a:ext uri="{FF2B5EF4-FFF2-40B4-BE49-F238E27FC236}">
                <a16:creationId xmlns:a16="http://schemas.microsoft.com/office/drawing/2014/main" id="{CE2F2492-BCCE-DA2C-F306-5038C46FF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47" y="4414482"/>
            <a:ext cx="12684332" cy="5565751"/>
          </a:xfrm>
          <a:prstGeom prst="rect">
            <a:avLst/>
          </a:prstGeom>
          <a:noFill/>
        </p:spPr>
      </p:pic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EDEDB17-47EE-3E1E-C11C-45E99E1AD42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2481CBA7-50C4-ABDD-28B6-BF1BE5F47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25,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F7345E57-96D8-AA1C-B4F2-DADCF9DAC0A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C18AB53-45E5-DE36-68CD-4C4B68EFE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Oxford Nanopore Technologies (ONT)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462C76-242E-DAB9-CCC7-2875FC89E063}"/>
              </a:ext>
            </a:extLst>
          </p:cNvPr>
          <p:cNvSpPr txBox="1"/>
          <p:nvPr/>
        </p:nvSpPr>
        <p:spPr>
          <a:xfrm>
            <a:off x="629814" y="2579139"/>
            <a:ext cx="989241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Protein nanopore is set in an electrically resistance polymer membrane.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An ionic current is passed through the nanopore by setting a voltage across membrane.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Change in current used to identify molecule passing through.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Each nanopore sequences a single DNA molecule start to finish – no fixed read length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Can detect modifications, </a:t>
            </a:r>
            <a:r>
              <a:rPr lang="en-US" sz="3200" i="1" dirty="0">
                <a:latin typeface="Raleway" pitchFamily="2" charset="77"/>
              </a:rPr>
              <a:t>e.g.</a:t>
            </a:r>
            <a:r>
              <a:rPr lang="en-US" sz="3200" dirty="0">
                <a:latin typeface="Raleway" pitchFamily="2" charset="77"/>
              </a:rPr>
              <a:t> DNA methylation</a:t>
            </a:r>
          </a:p>
        </p:txBody>
      </p:sp>
      <p:pic>
        <p:nvPicPr>
          <p:cNvPr id="2" name="Picture 1" descr="ASICdiagram2.jpg">
            <a:extLst>
              <a:ext uri="{FF2B5EF4-FFF2-40B4-BE49-F238E27FC236}">
                <a16:creationId xmlns:a16="http://schemas.microsoft.com/office/drawing/2014/main" id="{B68ACEE3-4AB6-407C-2E97-3C9C9C42A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986" y="112197"/>
            <a:ext cx="3119642" cy="54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892BE-617A-58E5-4260-9F6256EA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0495F1F3-4853-E6C2-2484-E24700361EB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CAB2AA0F-9474-7A23-FB29-8D9D15868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24,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A30F7FBA-5BC9-3619-B9EA-11C76638FF0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C9025-650D-C626-7024-68C3DDEEF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Trade-off: long reads vs base calling 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B490A4-B350-962E-16ED-5390C725AC8F}"/>
              </a:ext>
            </a:extLst>
          </p:cNvPr>
          <p:cNvSpPr txBox="1"/>
          <p:nvPr/>
        </p:nvSpPr>
        <p:spPr>
          <a:xfrm>
            <a:off x="609936" y="2479748"/>
            <a:ext cx="989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Very long reads – longest reported 10 </a:t>
            </a:r>
            <a:r>
              <a:rPr lang="en-US" sz="3200" dirty="0" err="1">
                <a:latin typeface="Raleway" pitchFamily="2" charset="77"/>
              </a:rPr>
              <a:t>Mbp</a:t>
            </a:r>
            <a:r>
              <a:rPr lang="en-US" sz="3200" dirty="0">
                <a:latin typeface="Raleway" pitchFamily="2" charset="7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8C214F-D309-ADCE-3584-66CA66D3B8C5}"/>
              </a:ext>
            </a:extLst>
          </p:cNvPr>
          <p:cNvSpPr txBox="1"/>
          <p:nvPr/>
        </p:nvSpPr>
        <p:spPr>
          <a:xfrm>
            <a:off x="11466100" y="2479748"/>
            <a:ext cx="989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Low base accuracy – low PHRED score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0852A36-C002-CDED-DEF2-0D78F1E6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100" y="3615083"/>
            <a:ext cx="7772400" cy="5525765"/>
          </a:xfrm>
          <a:prstGeom prst="rect">
            <a:avLst/>
          </a:prstGeom>
        </p:spPr>
      </p:pic>
      <p:pic>
        <p:nvPicPr>
          <p:cNvPr id="7" name="Picture 6" descr="A graph showing a red line&#10;&#10;Description automatically generated">
            <a:extLst>
              <a:ext uri="{FF2B5EF4-FFF2-40B4-BE49-F238E27FC236}">
                <a16:creationId xmlns:a16="http://schemas.microsoft.com/office/drawing/2014/main" id="{F47A5FC3-1352-4F06-DC57-3887FF30C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13" y="3636428"/>
            <a:ext cx="7772400" cy="5483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65E5F-8635-9F21-5360-C3B632C37214}"/>
              </a:ext>
            </a:extLst>
          </p:cNvPr>
          <p:cNvSpPr txBox="1"/>
          <p:nvPr/>
        </p:nvSpPr>
        <p:spPr>
          <a:xfrm>
            <a:off x="4631634" y="4346667"/>
            <a:ext cx="3538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Raleway" pitchFamily="2" charset="77"/>
              </a:rPr>
              <a:t>1478 total sequences produced by </a:t>
            </a:r>
            <a:r>
              <a:rPr lang="en-US" sz="2800" dirty="0">
                <a:latin typeface="Raleway" pitchFamily="2" charset="77"/>
              </a:rPr>
              <a:t>sequencing</a:t>
            </a:r>
            <a:r>
              <a:rPr lang="en-US" sz="2800" dirty="0">
                <a:solidFill>
                  <a:srgbClr val="000000"/>
                </a:solidFill>
                <a:latin typeface="Raleway" pitchFamily="2" charset="77"/>
              </a:rPr>
              <a:t> a bacterial pathogen</a:t>
            </a:r>
          </a:p>
        </p:txBody>
      </p:sp>
    </p:spTree>
    <p:extLst>
      <p:ext uri="{BB962C8B-B14F-4D97-AF65-F5344CB8AC3E}">
        <p14:creationId xmlns:p14="http://schemas.microsoft.com/office/powerpoint/2010/main" val="29130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DFE5F-88AF-98D5-A632-5079E65C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FD242799-AEAB-FFE3-5D5C-BEE33155FDB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12FE92AF-173D-E654-8FE9-4E71C22D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25,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6314C3BD-4C5A-8875-8907-65DB86144D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6D15290-93A9-3FC9-7DB5-AACE3800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Nanopore portable, real-time analysis</a:t>
            </a:r>
          </a:p>
        </p:txBody>
      </p:sp>
      <p:pic>
        <p:nvPicPr>
          <p:cNvPr id="6146" name="Picture 2" descr="MinION Mk1B | Oxford Nanopore Technologies">
            <a:extLst>
              <a:ext uri="{FF2B5EF4-FFF2-40B4-BE49-F238E27FC236}">
                <a16:creationId xmlns:a16="http://schemas.microsoft.com/office/drawing/2014/main" id="{99CF042B-160A-EA93-FCD5-D0698465D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143" y="1597977"/>
            <a:ext cx="70104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6E72FE-5098-B321-23E7-2317D8EA9FDF}"/>
              </a:ext>
            </a:extLst>
          </p:cNvPr>
          <p:cNvSpPr txBox="1"/>
          <p:nvPr/>
        </p:nvSpPr>
        <p:spPr>
          <a:xfrm>
            <a:off x="629814" y="2754647"/>
            <a:ext cx="989241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Flow cell and device very small and portable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Easy to use – no PCR step involved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DNA strand moves rapidly are rate 1-5 </a:t>
            </a:r>
            <a:r>
              <a:rPr lang="en-US" sz="3200" dirty="0" err="1">
                <a:latin typeface="Raleway" pitchFamily="2" charset="77"/>
              </a:rPr>
              <a:t>μs</a:t>
            </a:r>
            <a:r>
              <a:rPr lang="en-US" sz="3200" dirty="0">
                <a:latin typeface="Raleway" pitchFamily="2" charset="77"/>
              </a:rPr>
              <a:t> per base through the nanopore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Processing this fast signal not fully mature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May be the first technology for clinical virus sequencing and outbreak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E6D56-23EE-8A70-C696-7AD5EB1E0BE4}"/>
              </a:ext>
            </a:extLst>
          </p:cNvPr>
          <p:cNvSpPr txBox="1"/>
          <p:nvPr/>
        </p:nvSpPr>
        <p:spPr>
          <a:xfrm>
            <a:off x="17227588" y="2232371"/>
            <a:ext cx="269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Raleway" pitchFamily="2" charset="77"/>
              </a:rPr>
              <a:t>MinION</a:t>
            </a:r>
            <a:endParaRPr lang="en-US" sz="3200" dirty="0">
              <a:latin typeface="Raleway" pitchFamily="2" charset="77"/>
            </a:endParaRPr>
          </a:p>
        </p:txBody>
      </p:sp>
      <p:pic>
        <p:nvPicPr>
          <p:cNvPr id="2" name="Picture 1" descr="MinionMKI.jpg">
            <a:extLst>
              <a:ext uri="{FF2B5EF4-FFF2-40B4-BE49-F238E27FC236}">
                <a16:creationId xmlns:a16="http://schemas.microsoft.com/office/drawing/2014/main" id="{1572FDCD-979C-6F04-B793-372166F7D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399" y="6434919"/>
            <a:ext cx="6973060" cy="37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0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B3DBE-8564-1DC8-9B7A-174ECAA67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midgION | Oxford Nanopore Technologies">
            <a:extLst>
              <a:ext uri="{FF2B5EF4-FFF2-40B4-BE49-F238E27FC236}">
                <a16:creationId xmlns:a16="http://schemas.microsoft.com/office/drawing/2014/main" id="{48395A9A-46B4-9170-2EAE-5395CC612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18461"/>
          <a:stretch/>
        </p:blipFill>
        <p:spPr bwMode="auto">
          <a:xfrm>
            <a:off x="11579738" y="5412392"/>
            <a:ext cx="8458200" cy="441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FB9D42C-0D09-F8B1-6BD2-A7093CD44F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731000" y="10620000"/>
            <a:ext cx="6856413" cy="3778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86B47602-2A98-77EF-3EDF-9328053C2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</p:spPr>
        <p:txBody>
          <a:bodyPr/>
          <a:lstStyle/>
          <a:p>
            <a:pPr>
              <a:spcAft>
                <a:spcPts val="600"/>
              </a:spcAft>
            </a:pPr>
            <a:fld id="{D2792E9C-7E5E-F14F-B049-5BFE22D713B7}" type="datetime4">
              <a:rPr lang="en-CA" smtClean="0"/>
              <a:pPr>
                <a:spcAft>
                  <a:spcPts val="600"/>
                </a:spcAft>
              </a:pPr>
              <a:t>November 25, 2025</a:t>
            </a:fld>
            <a:endParaRPr lang="en-US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CE2FD62D-D831-136F-71F5-D41B458EA7B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9274400" y="10620000"/>
            <a:ext cx="763538" cy="3778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1AB9B0-3E43-D847-B073-60FE8FAFFDB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10CA1BC-66E8-0FFF-3753-69F0CCC61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Nanopore portable, real-time analysis</a:t>
            </a:r>
          </a:p>
        </p:txBody>
      </p:sp>
      <p:pic>
        <p:nvPicPr>
          <p:cNvPr id="6146" name="Picture 2" descr="MinION Mk1B | Oxford Nanopore Technologies">
            <a:extLst>
              <a:ext uri="{FF2B5EF4-FFF2-40B4-BE49-F238E27FC236}">
                <a16:creationId xmlns:a16="http://schemas.microsoft.com/office/drawing/2014/main" id="{513762FC-D9F8-C9E2-8C4D-7F31874D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143" y="1597977"/>
            <a:ext cx="70104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7C22AC-27E6-A8B6-7670-2744F33E1188}"/>
              </a:ext>
            </a:extLst>
          </p:cNvPr>
          <p:cNvSpPr txBox="1"/>
          <p:nvPr/>
        </p:nvSpPr>
        <p:spPr>
          <a:xfrm>
            <a:off x="17227588" y="2232371"/>
            <a:ext cx="269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Raleway" pitchFamily="2" charset="77"/>
              </a:rPr>
              <a:t>MinION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E7A15-89B5-DAEC-999B-F36D36A8FB4A}"/>
              </a:ext>
            </a:extLst>
          </p:cNvPr>
          <p:cNvSpPr txBox="1"/>
          <p:nvPr/>
        </p:nvSpPr>
        <p:spPr>
          <a:xfrm>
            <a:off x="16598349" y="8780836"/>
            <a:ext cx="353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Raleway" pitchFamily="2" charset="77"/>
              </a:rPr>
              <a:t>SmidgION</a:t>
            </a:r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(In development)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8DD11-4F50-084D-6E89-D958E5C47CBF}"/>
              </a:ext>
            </a:extLst>
          </p:cNvPr>
          <p:cNvSpPr txBox="1"/>
          <p:nvPr/>
        </p:nvSpPr>
        <p:spPr>
          <a:xfrm>
            <a:off x="629814" y="2754647"/>
            <a:ext cx="989241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Flow cell and device very small and portable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Easy to use – no PCR step involved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DNA strand moves rapidly are rate 1-5 </a:t>
            </a:r>
            <a:r>
              <a:rPr lang="en-US" sz="3200" dirty="0" err="1">
                <a:latin typeface="Raleway" pitchFamily="2" charset="77"/>
              </a:rPr>
              <a:t>μs</a:t>
            </a:r>
            <a:r>
              <a:rPr lang="en-US" sz="3200" dirty="0">
                <a:latin typeface="Raleway" pitchFamily="2" charset="77"/>
              </a:rPr>
              <a:t> per base through the nanopore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Processing this fast signal not fully mature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May be the first technology for clinical virus sequencing and outbreak management</a:t>
            </a:r>
          </a:p>
        </p:txBody>
      </p:sp>
    </p:spTree>
    <p:extLst>
      <p:ext uri="{BB962C8B-B14F-4D97-AF65-F5344CB8AC3E}">
        <p14:creationId xmlns:p14="http://schemas.microsoft.com/office/powerpoint/2010/main" val="3525470320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Title and Closing Slides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cMaster Main Slides - White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cMaster Main Slides - Maroon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6b50f8d-715f-480a-838b-715664365a53">
      <UserInfo>
        <DisplayName>SharingLinks.489b77b9-d459-4f50-8e67-11d353497347.Flexible.911ce84e-a8fa-41b6-8c97-d208590a2ab8</DisplayName>
        <AccountId>365</AccountId>
        <AccountType/>
      </UserInfo>
      <UserInfo>
        <DisplayName>Omoseke Fowode</DisplayName>
        <AccountId>364</AccountId>
        <AccountType/>
      </UserInfo>
      <UserInfo>
        <DisplayName>VictoriaRose Regan</DisplayName>
        <AccountId>34</AccountId>
        <AccountType/>
      </UserInfo>
      <UserInfo>
        <DisplayName>Marketing Content Projects Owners</DisplayName>
        <AccountId>6</AccountId>
        <AccountType/>
      </UserInfo>
      <UserInfo>
        <DisplayName>vregan@elitedigital.ca</DisplayName>
        <AccountId>26</AccountId>
        <AccountType/>
      </UserInfo>
      <UserInfo>
        <DisplayName>Poelmans, Phil</DisplayName>
        <AccountId>378</AccountId>
        <AccountType/>
      </UserInfo>
      <UserInfo>
        <DisplayName>SharingLinks.11f30ffa-8e2d-48ff-ae65-417733c54462.Flexible.52ef79e5-1b7f-4940-af6c-97c7401e1422</DisplayName>
        <AccountId>367</AccountId>
        <AccountType/>
      </UserInfo>
      <UserInfo>
        <DisplayName>SharingLinks.ee822e11-9601-4420-be31-e0b505a82cae.Flexible.162289b9-8d28-4537-bbba-beb1e9cd24e5</DisplayName>
        <AccountId>366</AccountId>
        <AccountType/>
      </UserInfo>
      <UserInfo>
        <DisplayName>Blackwood, Jessica</DisplayName>
        <AccountId>280</AccountId>
        <AccountType/>
      </UserInfo>
      <UserInfo>
        <DisplayName>Valentine, Richard</DisplayName>
        <AccountId>12</AccountId>
        <AccountType/>
      </UserInfo>
      <UserInfo>
        <DisplayName>Jamie Kaushal</DisplayName>
        <AccountId>380</AccountId>
        <AccountType/>
      </UserInfo>
      <UserInfo>
        <DisplayName>Morgan, Sara</DisplayName>
        <AccountId>9</AccountId>
        <AccountType/>
      </UserInfo>
    </SharedWithUsers>
    <lcf76f155ced4ddcb4097134ff3c332f xmlns="88b0a0ff-d3b5-49df-8481-a9e681bdc8a6">
      <Terms xmlns="http://schemas.microsoft.com/office/infopath/2007/PartnerControls"/>
    </lcf76f155ced4ddcb4097134ff3c332f>
    <TaxCatchAll xmlns="56b50f8d-715f-480a-838b-715664365a5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38F74C9162C478D8F165ED878BC5B" ma:contentTypeVersion="15" ma:contentTypeDescription="Create a new document." ma:contentTypeScope="" ma:versionID="e47a23570109c110b7798bafe919556a">
  <xsd:schema xmlns:xsd="http://www.w3.org/2001/XMLSchema" xmlns:xs="http://www.w3.org/2001/XMLSchema" xmlns:p="http://schemas.microsoft.com/office/2006/metadata/properties" xmlns:ns2="88b0a0ff-d3b5-49df-8481-a9e681bdc8a6" xmlns:ns3="56b50f8d-715f-480a-838b-715664365a53" targetNamespace="http://schemas.microsoft.com/office/2006/metadata/properties" ma:root="true" ma:fieldsID="fca2d4002b9751db08dcbe4d29144a3f" ns2:_="" ns3:_="">
    <xsd:import namespace="88b0a0ff-d3b5-49df-8481-a9e681bdc8a6"/>
    <xsd:import namespace="56b50f8d-715f-480a-838b-715664365a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b0a0ff-d3b5-49df-8481-a9e681bdc8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073764d-e844-48d8-8cbc-d63b9d9528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50f8d-715f-480a-838b-715664365a5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158ff6b1-b036-4316-b274-01ca8d384497}" ma:internalName="TaxCatchAll" ma:showField="CatchAllData" ma:web="56b50f8d-715f-480a-838b-715664365a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FCE0B-163E-4885-9228-6F21EEAE8497}">
  <ds:schemaRefs>
    <ds:schemaRef ds:uri="d40a990f-0aae-4c25-9c28-eaaf496ed2a5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f1f8a7e4-56c1-4563-85ae-320e346f1ca6"/>
    <ds:schemaRef ds:uri="http://schemas.microsoft.com/office/2006/metadata/properties"/>
    <ds:schemaRef ds:uri="http://www.w3.org/XML/1998/namespace"/>
    <ds:schemaRef ds:uri="http://purl.org/dc/dcmitype/"/>
    <ds:schemaRef ds:uri="56b50f8d-715f-480a-838b-715664365a53"/>
    <ds:schemaRef ds:uri="88b0a0ff-d3b5-49df-8481-a9e681bdc8a6"/>
  </ds:schemaRefs>
</ds:datastoreItem>
</file>

<file path=customXml/itemProps2.xml><?xml version="1.0" encoding="utf-8"?>
<ds:datastoreItem xmlns:ds="http://schemas.openxmlformats.org/officeDocument/2006/customXml" ds:itemID="{328C2D47-8966-498E-811F-A1F66EDD0A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7527D8-6F85-456C-AD90-B5FF6D7A1E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b0a0ff-d3b5-49df-8481-a9e681bdc8a6"/>
    <ds:schemaRef ds:uri="56b50f8d-715f-480a-838b-715664365a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7988</TotalTime>
  <Words>1388</Words>
  <Application>Microsoft Macintosh PowerPoint</Application>
  <PresentationFormat>Custom</PresentationFormat>
  <Paragraphs>417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Arial</vt:lpstr>
      <vt:lpstr>Raleway</vt:lpstr>
      <vt:lpstr>McMaster Title and Closing Slides</vt:lpstr>
      <vt:lpstr>McMaster Main Slides - White</vt:lpstr>
      <vt:lpstr>McMaster Main Slides - Maroon</vt:lpstr>
      <vt:lpstr>Advances in DNA Sequencing</vt:lpstr>
      <vt:lpstr>Sequencing we have learnt about so far … </vt:lpstr>
      <vt:lpstr>Advances in sequence length and resolution</vt:lpstr>
      <vt:lpstr>Advances in sequence length and resolution</vt:lpstr>
      <vt:lpstr>Oxford Nanopore Technologies (ONT)</vt:lpstr>
      <vt:lpstr>Oxford Nanopore Technologies (ONT)</vt:lpstr>
      <vt:lpstr>Trade-off: long reads vs base calling accuracy</vt:lpstr>
      <vt:lpstr>Nanopore portable, real-time analysis</vt:lpstr>
      <vt:lpstr>Nanopore portable, real-time analysis</vt:lpstr>
      <vt:lpstr>Advances in sequence length and resolution</vt:lpstr>
      <vt:lpstr>Pacific Biosciences (PacBio)</vt:lpstr>
      <vt:lpstr>HiFi Sequencing – increasing base accuracy</vt:lpstr>
      <vt:lpstr>Which platform to choose? Nanopore vs PacBio</vt:lpstr>
      <vt:lpstr>Leveraging long-read technologies </vt:lpstr>
      <vt:lpstr>Leveraging long-read technologies </vt:lpstr>
      <vt:lpstr>Leveraging long-read technologies </vt:lpstr>
      <vt:lpstr>Advances in sequence length and resolution</vt:lpstr>
      <vt:lpstr>Advances in sequence length and resolution</vt:lpstr>
      <vt:lpstr>10X Genomics: single cell sequencing</vt:lpstr>
      <vt:lpstr>10X Genomics: single cell sequencing</vt:lpstr>
      <vt:lpstr>Questions that can be answered with scRNA-seq</vt:lpstr>
      <vt:lpstr>Questions that can be answered with scRNA-seq</vt:lpstr>
      <vt:lpstr>Advances in sequence length and resolution</vt:lpstr>
      <vt:lpstr>Advances in sequence length and resolution</vt:lpstr>
      <vt:lpstr>Advances in sequence length and resolution</vt:lpstr>
      <vt:lpstr>10X Genomics: Visium</vt:lpstr>
      <vt:lpstr>10X Genomics: Visium HD</vt:lpstr>
      <vt:lpstr>Questions that can be answered with Visium</vt:lpstr>
      <vt:lpstr>Questions that can be answered with Visium</vt:lpstr>
      <vt:lpstr>Advances in sequence length and resolution</vt:lpstr>
      <vt:lpstr>Advances in sequence length and resolution</vt:lpstr>
      <vt:lpstr>This week 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McMaster Brand PowerPoint Template</dc:title>
  <dc:creator>Blackwood, Jessica</dc:creator>
  <cp:lastModifiedBy>Kathleen Houlahan</cp:lastModifiedBy>
  <cp:revision>330</cp:revision>
  <dcterms:created xsi:type="dcterms:W3CDTF">2024-04-26T03:09:02Z</dcterms:created>
  <dcterms:modified xsi:type="dcterms:W3CDTF">2025-11-25T16:15:01Z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0x01010042A38F74C9162C478D8F165ED878BC5B</vt:lpwstr>
  </property>
  <property fmtid="{D5CDD505-2E9C-101B-9397-08002B2CF9AE}" pid="3" name="MediaServiceImageTags">
    <vt:lpwstr/>
  </property>
</Properties>
</file>